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24"/>
  </p:notesMasterIdLst>
  <p:sldIdLst>
    <p:sldId id="256" r:id="rId3"/>
    <p:sldId id="257" r:id="rId4"/>
    <p:sldId id="260" r:id="rId5"/>
    <p:sldId id="259" r:id="rId6"/>
    <p:sldId id="258" r:id="rId7"/>
    <p:sldId id="262" r:id="rId8"/>
    <p:sldId id="261" r:id="rId9"/>
    <p:sldId id="264" r:id="rId10"/>
    <p:sldId id="265" r:id="rId11"/>
    <p:sldId id="263" r:id="rId12"/>
    <p:sldId id="267" r:id="rId13"/>
    <p:sldId id="268" r:id="rId14"/>
    <p:sldId id="269" r:id="rId15"/>
    <p:sldId id="270" r:id="rId16"/>
    <p:sldId id="271" r:id="rId17"/>
    <p:sldId id="272" r:id="rId18"/>
    <p:sldId id="266" r:id="rId19"/>
    <p:sldId id="274" r:id="rId20"/>
    <p:sldId id="273" r:id="rId21"/>
    <p:sldId id="275" r:id="rId22"/>
    <p:sldId id="276"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5" autoAdjust="0"/>
  </p:normalViewPr>
  <p:slideViewPr>
    <p:cSldViewPr>
      <p:cViewPr varScale="1">
        <p:scale>
          <a:sx n="53" d="100"/>
          <a:sy n="53" d="100"/>
        </p:scale>
        <p:origin x="-18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761412-0B98-403E-8C12-259FB6CF555B}" type="slidenum">
              <a:rPr lang="en-US"/>
              <a:pPr/>
              <a:t>‹#›</a:t>
            </a:fld>
            <a:endParaRPr lang="en-US"/>
          </a:p>
        </p:txBody>
      </p:sp>
    </p:spTree>
    <p:extLst>
      <p:ext uri="{BB962C8B-B14F-4D97-AF65-F5344CB8AC3E}">
        <p14:creationId xmlns:p14="http://schemas.microsoft.com/office/powerpoint/2010/main" val="17082441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20C8F-FB12-47C5-A80A-A0F1C747E77B}" type="slidenum">
              <a:rPr lang="en-US"/>
              <a:pPr/>
              <a:t>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1000" dirty="0"/>
              <a:t>Scripture Reading 1 Corinthians 1:17-31.   </a:t>
            </a:r>
          </a:p>
          <a:p>
            <a:r>
              <a:rPr lang="en-US" sz="1000" dirty="0"/>
              <a:t>Christ has not burdened evangelists to be baptizers (v. 17); our success in the gospel is not measured by the number of baptisms/conversions, but by preaching the gospel. It is in preaching the gospel, that men who want to be saved with good and honest hearts will seek to be baptized into Jesus Christ, for the remission of sins.</a:t>
            </a:r>
          </a:p>
          <a:p>
            <a:endParaRPr lang="en-US" sz="1000" dirty="0"/>
          </a:p>
          <a:p>
            <a:r>
              <a:rPr lang="en-US" sz="1000" dirty="0"/>
              <a:t>Paul speaks of the “message of the cross” (v. 18). It is received upon the ears of men in such opposite ways. For some they deem the message of the cross as foolishness.  For others, they deem it as power. Some are lost, some are saved. </a:t>
            </a:r>
          </a:p>
          <a:p>
            <a:endParaRPr lang="en-US" sz="1000" dirty="0"/>
          </a:p>
          <a:p>
            <a:r>
              <a:rPr lang="en-US" sz="1000" dirty="0"/>
              <a:t>What exactly do they </a:t>
            </a:r>
            <a:r>
              <a:rPr lang="en-US" sz="1000" dirty="0" smtClean="0"/>
              <a:t>judge as foolishness</a:t>
            </a:r>
            <a:r>
              <a:rPr lang="en-US" sz="1000" dirty="0"/>
              <a:t>?</a:t>
            </a:r>
            <a:r>
              <a:rPr lang="en-US" sz="1000" dirty="0" smtClean="0"/>
              <a:t> </a:t>
            </a:r>
            <a:r>
              <a:rPr lang="en-US" sz="1000" dirty="0"/>
              <a:t>Was it merely that Jesus died on a cross? No, the cross was well known and well practiced at that time. Was it merely that Jesus died a “martyr” on a cross? No. It wasn’t merely that he died as a martyr, because others had done that during that time and since.  </a:t>
            </a:r>
          </a:p>
          <a:p>
            <a:endParaRPr lang="en-US" sz="1000" dirty="0"/>
          </a:p>
          <a:p>
            <a:r>
              <a:rPr lang="en-US" sz="1000" dirty="0"/>
              <a:t>The message of the cross means more than merely preaching that Jesus died on a cross. It entails that He as the Son of God, died and provided the means for atonement for mans’ sins and that reconciliation is only through Him and His </a:t>
            </a:r>
            <a:r>
              <a:rPr lang="en-US" sz="1000" dirty="0" smtClean="0"/>
              <a:t>covenant (1:30).  </a:t>
            </a:r>
            <a:endParaRPr lang="en-US" sz="1000" dirty="0"/>
          </a:p>
          <a:p>
            <a:endParaRPr lang="en-US" sz="1000" dirty="0"/>
          </a:p>
          <a:p>
            <a:r>
              <a:rPr lang="en-US" sz="1000" dirty="0"/>
              <a:t>We are going to look at what constitutes a “cross-centered religion” today. </a:t>
            </a:r>
            <a:r>
              <a:rPr lang="en-US" sz="1000" dirty="0" smtClean="0"/>
              <a:t> Now for some, today is considered “Easter” and in such a day they seek to center</a:t>
            </a:r>
            <a:r>
              <a:rPr lang="en-US" sz="1000" baseline="0" dirty="0" smtClean="0"/>
              <a:t> unto themselves the cross.  Is it a cross-centered religion which spends one day a year in honoring the death of Christ? Other churches have sought to attract people to the cross by offering a contemporary worship (instrumental music), a church meal, an espresso, a camping retreat.  But these gimmicks do not attract people to the cross, but clutter it with man-made religion and ideas. The cross, in its wisdom and power should become attractive all on its own for those who are serious about the salvation extended from God. </a:t>
            </a:r>
          </a:p>
          <a:p>
            <a:endParaRPr lang="en-US" sz="1000" baseline="0" dirty="0" smtClean="0"/>
          </a:p>
          <a:p>
            <a:r>
              <a:rPr lang="en-US" sz="1000" baseline="0" dirty="0" smtClean="0"/>
              <a:t>So what does a cross-centered religion emphasize?</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2B19A-5E87-462A-A908-3AF35C5F6C23}" type="slidenum">
              <a:rPr lang="en-US"/>
              <a:pPr/>
              <a:t>11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Click thru.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A068F-ECB4-40DB-9B92-57E3A39DDB04}" type="slidenum">
              <a:rPr lang="en-US"/>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[CLICK] There is something called a “new covenant” and the very calling of it as “new” necessitates that some covenant before it was made old (Heb. 8:13).</a:t>
            </a:r>
          </a:p>
          <a:p>
            <a:endParaRPr lang="en-US" dirty="0"/>
          </a:p>
          <a:p>
            <a:r>
              <a:rPr lang="en-US" dirty="0"/>
              <a:t>We also note here that a testament requires the death of the testator for it to be in force. So this passage clearly shows when the 1st covenant was dissolved. It was dissolved at the death of the Christ. </a:t>
            </a:r>
          </a:p>
          <a:p>
            <a:endParaRPr lang="en-US" dirty="0"/>
          </a:p>
          <a:p>
            <a:r>
              <a:rPr lang="en-US" dirty="0"/>
              <a:t>After Jesus died, His new testament came in force. Since the new cannot coexist with the first covenant it requires that the cross not only established the new covenant, but took away the first.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E6DD0-2772-4FB9-874F-9A6D4C45997B}" type="slidenum">
              <a:rPr lang="en-US"/>
              <a:pPr/>
              <a:t>13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[CLICK X5] When did the Lord make a covenant with the children of Israel? When they had come out of Egypt.</a:t>
            </a:r>
          </a:p>
          <a:p>
            <a:endParaRPr lang="en-US" dirty="0"/>
          </a:p>
          <a:p>
            <a:r>
              <a:rPr lang="en-US" dirty="0"/>
              <a:t>Where did God make this covenant? </a:t>
            </a:r>
            <a:r>
              <a:rPr lang="en-US" dirty="0" err="1"/>
              <a:t>Horeb</a:t>
            </a:r>
            <a:r>
              <a:rPr lang="en-US" dirty="0"/>
              <a:t>. There is not a covenant made with the children of Israel before this time; there was not </a:t>
            </a:r>
            <a:r>
              <a:rPr lang="en-US" dirty="0" smtClean="0"/>
              <a:t>a covenant </a:t>
            </a:r>
            <a:r>
              <a:rPr lang="en-US" dirty="0"/>
              <a:t>made with the children of Israel after this time except the New Covenant that came through Jesus.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DF43A-AC1A-4144-A300-E6480EA31025}" type="slidenum">
              <a:rPr lang="en-US"/>
              <a:pPr/>
              <a:t>15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The handwriting of requirements is referring to that 1</a:t>
            </a:r>
            <a:r>
              <a:rPr lang="en-US" baseline="30000"/>
              <a:t>st</a:t>
            </a:r>
            <a:r>
              <a:rPr lang="en-US"/>
              <a:t> covenant that contained the Sabbath, monthly, and yearly feasts.  What happened to it? It was nailed to the cross. It was taken out of the way. Who took it out of the way? Jesus who died on the cross!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church</a:t>
            </a:r>
            <a:r>
              <a:rPr lang="en-US" baseline="0" dirty="0" smtClean="0"/>
              <a:t> </a:t>
            </a:r>
            <a:r>
              <a:rPr lang="en-US" dirty="0" smtClean="0"/>
              <a:t>that teaches that the first-covenant started at creation denies explicit statements of scripture as to when the first covenant was given (1 Kin. 8:9; 2 Chron. 5:10; Deut. 5:2, 3; Jer. 31:31-34</a:t>
            </a:r>
            <a:endParaRPr lang="en-US" dirty="0"/>
          </a:p>
        </p:txBody>
      </p:sp>
      <p:sp>
        <p:nvSpPr>
          <p:cNvPr id="4" name="Slide Number Placeholder 3"/>
          <p:cNvSpPr>
            <a:spLocks noGrp="1"/>
          </p:cNvSpPr>
          <p:nvPr>
            <p:ph type="sldNum" sz="quarter" idx="10"/>
          </p:nvPr>
        </p:nvSpPr>
        <p:spPr/>
        <p:txBody>
          <a:bodyPr/>
          <a:lstStyle/>
          <a:p>
            <a:fld id="{56761412-0B98-403E-8C12-259FB6CF555B}" type="slidenum">
              <a:rPr lang="en-US" smtClean="0"/>
              <a:pPr/>
              <a:t>16</a:t>
            </a:fld>
            <a:endParaRPr lang="en-US"/>
          </a:p>
        </p:txBody>
      </p:sp>
    </p:spTree>
    <p:extLst>
      <p:ext uri="{BB962C8B-B14F-4D97-AF65-F5344CB8AC3E}">
        <p14:creationId xmlns:p14="http://schemas.microsoft.com/office/powerpoint/2010/main" val="339758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74387-A196-413F-ACB5-FCDAFEF3DCD7}"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Click next chart for verse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1A44-7894-432B-9F77-5B95C06ED081}" type="slidenum">
              <a:rPr lang="en-US"/>
              <a:pPr/>
              <a:t>18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Notice that this verse speaks of the greatest love as well as the greatest punishment “perish.”  Many emphasize the former and neglect the latter. But the love of God who spared not His Son was for something other than just dying because it was something to do. It was to spare us from a place of perishing. The cross was endured to spare us from hell.  </a:t>
            </a:r>
          </a:p>
          <a:p>
            <a:endParaRPr lang="en-US"/>
          </a:p>
          <a:p>
            <a:r>
              <a:rPr lang="en-US"/>
              <a:t>Any church that doesn’t emphasize the love and wrath of God is not a cross-centered church. Do you see how the place of perishing and the place of life are somehow connected to the cross?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03948-2717-4C62-85E2-C21F20721E3D}" type="slidenum">
              <a:rPr lang="en-US"/>
              <a:pPr/>
              <a:t>20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The meaning of this verse is clear. Jesus was offered once to bear the sins of many. He died to save us from sins. Salvation is cross-centered. Jesus will come a second time, not to die for man’s sin, but to reward salvation.</a:t>
            </a:r>
          </a:p>
          <a:p>
            <a:endParaRPr lang="en-US"/>
          </a:p>
          <a:p>
            <a:r>
              <a:rPr lang="en-US"/>
              <a:t>Do you see how Christ's death is connected with His return and the subsequent salvation?</a:t>
            </a:r>
          </a:p>
          <a:p>
            <a:r>
              <a:rPr lang="en-US"/>
              <a:t>Any church that doesn’t teach the Lord’s plan for salvation is not a cross-centered church.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C5F82-5E6A-4538-BD0B-A4CBC319E9D3}" type="slidenum">
              <a:rPr lang="en-US"/>
              <a:pPr/>
              <a:t>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a:t>A Cross-Centered Religion is a religion that centers in on the value of the church; </a:t>
            </a:r>
            <a:r>
              <a:rPr lang="en-US" dirty="0" smtClean="0"/>
              <a:t>its</a:t>
            </a:r>
            <a:r>
              <a:rPr lang="en-US" baseline="0" dirty="0" smtClean="0"/>
              <a:t> message </a:t>
            </a:r>
            <a:r>
              <a:rPr lang="en-US" dirty="0" smtClean="0"/>
              <a:t>connects </a:t>
            </a:r>
            <a:r>
              <a:rPr lang="en-US" dirty="0"/>
              <a:t>the cross to the </a:t>
            </a:r>
            <a:r>
              <a:rPr lang="en-US" dirty="0" smtClean="0"/>
              <a:t>church.</a:t>
            </a:r>
            <a:endParaRPr lang="en-US" dirty="0"/>
          </a:p>
          <a:p>
            <a:endParaRPr lang="en-US" dirty="0"/>
          </a:p>
          <a:p>
            <a:r>
              <a:rPr lang="en-US" dirty="0"/>
              <a:t>Do you see how the church is connected to the cross in this passage?</a:t>
            </a:r>
          </a:p>
          <a:p>
            <a:endParaRPr lang="en-US" dirty="0"/>
          </a:p>
          <a:p>
            <a:r>
              <a:rPr lang="en-US" dirty="0"/>
              <a:t>CLICK X2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0C51A-8A1B-4072-8979-729246BC3D7D}"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a:t>Fullness – suggests a filling up. When a shipped is filled with sailors and soldiers it is a ship that is ready for whatever may come its way. The church is filled by Christ. There is no other system or society that is said to be the fullness of Christ. </a:t>
            </a:r>
          </a:p>
          <a:p>
            <a:endParaRPr lang="en-US" dirty="0"/>
          </a:p>
          <a:p>
            <a:r>
              <a:rPr lang="en-US" dirty="0"/>
              <a:t>When people diminish the value of the church, they diminish </a:t>
            </a:r>
            <a:r>
              <a:rPr lang="en-US" dirty="0" smtClean="0"/>
              <a:t>the value </a:t>
            </a:r>
            <a:r>
              <a:rPr lang="en-US" dirty="0"/>
              <a:t>of the </a:t>
            </a:r>
            <a:r>
              <a:rPr lang="en-US" dirty="0" smtClean="0"/>
              <a:t>One </a:t>
            </a:r>
            <a:r>
              <a:rPr lang="en-US" dirty="0"/>
              <a:t>who fills </a:t>
            </a:r>
            <a:r>
              <a:rPr lang="en-US" dirty="0" smtClean="0"/>
              <a:t>it. When one preaches Christ and not the church, his</a:t>
            </a:r>
            <a:r>
              <a:rPr lang="en-US" baseline="0" dirty="0" smtClean="0"/>
              <a:t> message beheads the body.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A6598-FD19-4D9A-ABE4-D64DD8596606}" type="slidenum">
              <a:rPr lang="en-US"/>
              <a:pPr/>
              <a:t>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What value you place on the church is defined by your actions; your actions define your priorities.</a:t>
            </a:r>
          </a:p>
          <a:p>
            <a:endParaRPr lang="en-US"/>
          </a:p>
          <a:p>
            <a:r>
              <a:rPr lang="en-US"/>
              <a:t>Our attitude, actions throughout the week and attendance are all measuring rods of how much we value the bride of Christ.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ECCA5-1F68-490B-8BA3-CE13D98F706F}" type="slidenum">
              <a:rPr lang="en-US"/>
              <a:pPr/>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a:t>Redemption is the grand theme of the entire Bible and it always requires a cost.   The cost here mentioned is “his blood” (cf. 1 Pet. 1:18, 19). There was laid down beforehand of one who was sold who could be redeemed again, by one of his brothers. Jesus essentially became our close kin when he took on the form of a man to redeem us back to God from the slave labor of sin.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3AE42-F39E-4317-9D51-2720B456DB45}" type="slidenum">
              <a:rPr lang="en-US"/>
              <a:pPr/>
              <a:t>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Antitypically, Jesus became the Son of Man to save man as a near kinsman. Jesus came to do what? He came to serve and to give His life a ransom (payment, etc.).</a:t>
            </a:r>
          </a:p>
          <a:p>
            <a:endParaRPr lang="en-US"/>
          </a:p>
          <a:p>
            <a:r>
              <a:rPr lang="en-US"/>
              <a:t>Usually a ransom is a sum of money, but no money can buy back a soul that has been lost. As life was lost, life must be given to reclaim.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B8CA9-4252-4E0D-A4D8-2AD13938B06D}" type="slidenum">
              <a:rPr lang="en-US"/>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It is through this act that we commemorate the crucifixion of our Lord. The world, it seems, while neglecting the church of God’s choice and while neglecting the terms for redemption, will proudly wear crucifixes around their necks to show an outward form of piety. </a:t>
            </a:r>
          </a:p>
          <a:p>
            <a:endParaRPr lang="en-US" dirty="0"/>
          </a:p>
          <a:p>
            <a:r>
              <a:rPr lang="en-US" dirty="0"/>
              <a:t>But God never authorized that as a way to commemorate the death of Christ. Rather, He chose emblems in the unleavened bread and fruit of the vine to be partaken of by men to commune with Christ and His sacrifice.</a:t>
            </a:r>
          </a:p>
          <a:p>
            <a:endParaRPr lang="en-US" dirty="0"/>
          </a:p>
          <a:p>
            <a:r>
              <a:rPr lang="en-US" dirty="0"/>
              <a:t>Do you see how the Lord's Supper is centered upon the cross? </a:t>
            </a:r>
            <a:r>
              <a:rPr lang="en-US" dirty="0" smtClean="0"/>
              <a:t>What</a:t>
            </a:r>
            <a:r>
              <a:rPr lang="en-US" baseline="0" dirty="0" smtClean="0"/>
              <a:t> do we proclaim in this act?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4A586-28F7-49B0-B65C-27E2054001F5}" type="slidenum">
              <a:rPr lang="en-US"/>
              <a:pPr/>
              <a:t>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{CLICK X 3} Note some similarities. They continued in the apostles' doctrine in Acts 2. Yet at the Troas-meeting, Paul an apostle was there preaching the pure doctrine of Christ and even continued his message until midnight. </a:t>
            </a:r>
          </a:p>
          <a:p>
            <a:endParaRPr lang="en-US"/>
          </a:p>
          <a:p>
            <a:r>
              <a:rPr lang="en-US"/>
              <a:t>[CLICK X4] Note, they continued in the breaking of bread. This is hardly a picture of doing it once every quarter or year. They did it every first day of the week as Paul gives us an inspired stamp of approval on their meeting.  Note: when did the disciples come together? What did they come together to 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E19EC-B005-44A9-AB81-4B42EA124498}" type="slidenum">
              <a:rPr lang="en-US"/>
              <a:pPr/>
              <a:t>10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smtClean="0"/>
              <a:t>Recall “new covenant” (1 Cor. 11:25). Notice</a:t>
            </a:r>
            <a:r>
              <a:rPr lang="en-US" dirty="0"/>
              <a:t>, he takes away the first in order to establish the second. Something is taken away and something is established. Notice that something is taken away and established through the offering. </a:t>
            </a:r>
            <a:r>
              <a:rPr lang="en-US" dirty="0" smtClean="0"/>
              <a:t>Hence, the offering</a:t>
            </a:r>
            <a:r>
              <a:rPr lang="en-US" baseline="0" dirty="0" smtClean="0"/>
              <a:t> of Jesus on the cross draws our minds to know that the first covenant was taken away and a new covenant was given. </a:t>
            </a:r>
            <a:endParaRPr lang="en-US" dirty="0"/>
          </a:p>
          <a:p>
            <a:endParaRPr lang="en-US" dirty="0"/>
          </a:p>
          <a:p>
            <a:r>
              <a:rPr lang="en-US" dirty="0"/>
              <a:t>I want you to understand that there is a 1st </a:t>
            </a:r>
            <a:r>
              <a:rPr lang="en-US" dirty="0" err="1"/>
              <a:t>Cov</a:t>
            </a:r>
            <a:r>
              <a:rPr lang="en-US" dirty="0"/>
              <a:t>. and a second covenant. The first was given by Moses (Heb. 9:1-4, 18-20). The second was given by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024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Rectangle 5"/>
          <p:cNvSpPr>
            <a:spLocks noGrp="1" noChangeArrowheads="1"/>
          </p:cNvSpPr>
          <p:nvPr>
            <p:ph type="ftr" sz="quarter" idx="3"/>
          </p:nvPr>
        </p:nvSpPr>
        <p:spPr/>
        <p:txBody>
          <a:bodyPr/>
          <a:lstStyle>
            <a:lvl1pPr>
              <a:defRPr/>
            </a:lvl1pPr>
          </a:lstStyle>
          <a:p>
            <a:endParaRPr lang="en-US"/>
          </a:p>
        </p:txBody>
      </p:sp>
      <p:sp>
        <p:nvSpPr>
          <p:cNvPr id="10246" name="Rectangle 6"/>
          <p:cNvSpPr>
            <a:spLocks noGrp="1" noChangeArrowheads="1"/>
          </p:cNvSpPr>
          <p:nvPr>
            <p:ph type="sldNum" sz="quarter" idx="4"/>
          </p:nvPr>
        </p:nvSpPr>
        <p:spPr/>
        <p:txBody>
          <a:bodyPr/>
          <a:lstStyle>
            <a:lvl1pPr>
              <a:defRPr/>
            </a:lvl1pPr>
          </a:lstStyle>
          <a:p>
            <a:fld id="{6A77A99C-5B76-4300-8C3F-5D653F0E8F26}" type="slidenum">
              <a:rPr lang="en-US"/>
              <a:pPr/>
              <a:t>‹#›</a:t>
            </a:fld>
            <a:endParaRPr lang="en-US"/>
          </a:p>
        </p:txBody>
      </p:sp>
      <p:sp>
        <p:nvSpPr>
          <p:cNvPr id="10247"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B86704-EA69-4820-863C-2F6A6D376FB0}" type="slidenum">
              <a:rPr lang="en-US"/>
              <a:pPr/>
              <a:t>‹#›</a:t>
            </a:fld>
            <a:endParaRPr lang="en-US"/>
          </a:p>
        </p:txBody>
      </p:sp>
    </p:spTree>
    <p:extLst>
      <p:ext uri="{BB962C8B-B14F-4D97-AF65-F5344CB8AC3E}">
        <p14:creationId xmlns:p14="http://schemas.microsoft.com/office/powerpoint/2010/main" val="78650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F3B990-EA96-4FCD-A7C1-2BD31259601B}" type="slidenum">
              <a:rPr lang="en-US"/>
              <a:pPr/>
              <a:t>‹#›</a:t>
            </a:fld>
            <a:endParaRPr lang="en-US"/>
          </a:p>
        </p:txBody>
      </p:sp>
    </p:spTree>
    <p:extLst>
      <p:ext uri="{BB962C8B-B14F-4D97-AF65-F5344CB8AC3E}">
        <p14:creationId xmlns:p14="http://schemas.microsoft.com/office/powerpoint/2010/main" val="257605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F526F4D-B284-4CC2-B221-4F0EC226F178}" type="slidenum">
              <a:rPr lang="en-US"/>
              <a:pPr/>
              <a:t>‹#›</a:t>
            </a:fld>
            <a:endParaRPr lang="en-US"/>
          </a:p>
        </p:txBody>
      </p:sp>
    </p:spTree>
    <p:extLst>
      <p:ext uri="{BB962C8B-B14F-4D97-AF65-F5344CB8AC3E}">
        <p14:creationId xmlns:p14="http://schemas.microsoft.com/office/powerpoint/2010/main" val="293400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7A99C-5B76-4300-8C3F-5D653F0E8F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8986-1D64-40E5-AE97-DFCA10FE50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1C190-FA86-414F-BBD5-024D6784A1A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9534-22CB-436D-B564-2BA55256726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E3877-F1BB-454B-8453-415698955C1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7B3F6-68B1-43DB-8BF0-2F04BDD4DBC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F9A2-EC35-4E97-AB60-753349D39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668986-1D64-40E5-AE97-DFCA10FE5030}" type="slidenum">
              <a:rPr lang="en-US"/>
              <a:pPr/>
              <a:t>‹#›</a:t>
            </a:fld>
            <a:endParaRPr lang="en-US"/>
          </a:p>
        </p:txBody>
      </p:sp>
    </p:spTree>
    <p:extLst>
      <p:ext uri="{BB962C8B-B14F-4D97-AF65-F5344CB8AC3E}">
        <p14:creationId xmlns:p14="http://schemas.microsoft.com/office/powerpoint/2010/main" val="223483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374A0-FCC3-4B8C-9A18-89E03314ECF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AAEE7-03F6-4EC2-AC35-3F0053089BF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86704-EA69-4820-863C-2F6A6D376FB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3B990-EA96-4FCD-A7C1-2BD3125960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71C190-FA86-414F-BBD5-024D6784A1A3}" type="slidenum">
              <a:rPr lang="en-US"/>
              <a:pPr/>
              <a:t>‹#›</a:t>
            </a:fld>
            <a:endParaRPr lang="en-US"/>
          </a:p>
        </p:txBody>
      </p:sp>
    </p:spTree>
    <p:extLst>
      <p:ext uri="{BB962C8B-B14F-4D97-AF65-F5344CB8AC3E}">
        <p14:creationId xmlns:p14="http://schemas.microsoft.com/office/powerpoint/2010/main" val="163162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F59534-22CB-436D-B564-2BA552567260}" type="slidenum">
              <a:rPr lang="en-US"/>
              <a:pPr/>
              <a:t>‹#›</a:t>
            </a:fld>
            <a:endParaRPr lang="en-US"/>
          </a:p>
        </p:txBody>
      </p:sp>
    </p:spTree>
    <p:extLst>
      <p:ext uri="{BB962C8B-B14F-4D97-AF65-F5344CB8AC3E}">
        <p14:creationId xmlns:p14="http://schemas.microsoft.com/office/powerpoint/2010/main" val="4631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2E3877-F1BB-454B-8453-415698955C16}" type="slidenum">
              <a:rPr lang="en-US"/>
              <a:pPr/>
              <a:t>‹#›</a:t>
            </a:fld>
            <a:endParaRPr lang="en-US"/>
          </a:p>
        </p:txBody>
      </p:sp>
    </p:spTree>
    <p:extLst>
      <p:ext uri="{BB962C8B-B14F-4D97-AF65-F5344CB8AC3E}">
        <p14:creationId xmlns:p14="http://schemas.microsoft.com/office/powerpoint/2010/main" val="421702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E7B3F6-68B1-43DB-8BF0-2F04BDD4DBCF}" type="slidenum">
              <a:rPr lang="en-US"/>
              <a:pPr/>
              <a:t>‹#›</a:t>
            </a:fld>
            <a:endParaRPr lang="en-US"/>
          </a:p>
        </p:txBody>
      </p:sp>
    </p:spTree>
    <p:extLst>
      <p:ext uri="{BB962C8B-B14F-4D97-AF65-F5344CB8AC3E}">
        <p14:creationId xmlns:p14="http://schemas.microsoft.com/office/powerpoint/2010/main" val="366528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E5F9A2-EC35-4E97-AB60-753349D39853}" type="slidenum">
              <a:rPr lang="en-US"/>
              <a:pPr/>
              <a:t>‹#›</a:t>
            </a:fld>
            <a:endParaRPr lang="en-US"/>
          </a:p>
        </p:txBody>
      </p:sp>
    </p:spTree>
    <p:extLst>
      <p:ext uri="{BB962C8B-B14F-4D97-AF65-F5344CB8AC3E}">
        <p14:creationId xmlns:p14="http://schemas.microsoft.com/office/powerpoint/2010/main" val="428851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B374A0-FCC3-4B8C-9A18-89E03314ECF1}" type="slidenum">
              <a:rPr lang="en-US"/>
              <a:pPr/>
              <a:t>‹#›</a:t>
            </a:fld>
            <a:endParaRPr lang="en-US"/>
          </a:p>
        </p:txBody>
      </p:sp>
    </p:spTree>
    <p:extLst>
      <p:ext uri="{BB962C8B-B14F-4D97-AF65-F5344CB8AC3E}">
        <p14:creationId xmlns:p14="http://schemas.microsoft.com/office/powerpoint/2010/main" val="81824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1AAEE7-03F6-4EC2-AC35-3F0053089BF0}" type="slidenum">
              <a:rPr lang="en-US"/>
              <a:pPr/>
              <a:t>‹#›</a:t>
            </a:fld>
            <a:endParaRPr lang="en-US"/>
          </a:p>
        </p:txBody>
      </p:sp>
    </p:spTree>
    <p:extLst>
      <p:ext uri="{BB962C8B-B14F-4D97-AF65-F5344CB8AC3E}">
        <p14:creationId xmlns:p14="http://schemas.microsoft.com/office/powerpoint/2010/main" val="415299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5E7494C3-5343-4809-92EE-67A1012EC3E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5E7494C3-5343-4809-92EE-67A1012EC3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0250"/>
                    </a14:imgEffect>
                    <a14:imgEffect>
                      <a14:saturation sat="10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599"/>
            <a:ext cx="7772400" cy="2228851"/>
          </a:xfrm>
        </p:spPr>
        <p:txBody>
          <a:bodyPr>
            <a:prstTxWarp prst="textChevron">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oody" pitchFamily="2" charset="0"/>
              </a:rPr>
              <a:t>A Cross-Centered</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oody" pitchFamily="2" charset="0"/>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oody" pitchFamily="2" charset="0"/>
              </a:rPr>
              <a:t>Religion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oody" pitchFamily="2" charset="0"/>
            </a:endParaRPr>
          </a:p>
        </p:txBody>
      </p:sp>
      <p:sp>
        <p:nvSpPr>
          <p:cNvPr id="2051" name="Rectangle 3"/>
          <p:cNvSpPr>
            <a:spLocks noGrp="1" noChangeArrowheads="1"/>
          </p:cNvSpPr>
          <p:nvPr>
            <p:ph type="subTitle" idx="1"/>
          </p:nvPr>
        </p:nvSpPr>
        <p:spPr/>
        <p:txBody>
          <a:bodyPr>
            <a:normAutofit/>
          </a:bodyPr>
          <a:lstStyle/>
          <a:p>
            <a:r>
              <a:rPr lang="en-US" sz="3600" dirty="0"/>
              <a:t>1 Corinthian 1:18</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Centers On</a:t>
            </a:r>
          </a:p>
        </p:txBody>
      </p:sp>
      <p:sp>
        <p:nvSpPr>
          <p:cNvPr id="26627" name="Rectangle 3"/>
          <p:cNvSpPr>
            <a:spLocks noGrp="1" noChangeArrowheads="1"/>
          </p:cNvSpPr>
          <p:nvPr>
            <p:ph type="body" idx="1"/>
          </p:nvPr>
        </p:nvSpPr>
        <p:spPr>
          <a:xfrm>
            <a:off x="457200" y="1905000"/>
            <a:ext cx="8229600" cy="4572000"/>
          </a:xfrm>
        </p:spPr>
        <p:txBody>
          <a:bodyPr/>
          <a:lstStyle/>
          <a:p>
            <a:pPr>
              <a:lnSpc>
                <a:spcPct val="90000"/>
              </a:lnSpc>
            </a:pPr>
            <a:r>
              <a:rPr lang="en-US" dirty="0">
                <a:solidFill>
                  <a:schemeClr val="folHlink"/>
                </a:solidFill>
              </a:rPr>
              <a:t>The Church – Acts 20:28</a:t>
            </a:r>
          </a:p>
          <a:p>
            <a:pPr>
              <a:lnSpc>
                <a:spcPct val="90000"/>
              </a:lnSpc>
            </a:pPr>
            <a:r>
              <a:rPr lang="en-US" dirty="0">
                <a:solidFill>
                  <a:schemeClr val="folHlink"/>
                </a:solidFill>
              </a:rPr>
              <a:t>Redemption – Eph. 1:7</a:t>
            </a:r>
          </a:p>
          <a:p>
            <a:pPr>
              <a:lnSpc>
                <a:spcPct val="90000"/>
              </a:lnSpc>
            </a:pPr>
            <a:r>
              <a:rPr lang="en-US" dirty="0">
                <a:solidFill>
                  <a:schemeClr val="folHlink"/>
                </a:solidFill>
              </a:rPr>
              <a:t>The Lord’s Supper – 1 Cor. 11:24-26</a:t>
            </a:r>
          </a:p>
          <a:p>
            <a:pPr>
              <a:lnSpc>
                <a:spcPct val="90000"/>
              </a:lnSpc>
              <a:buFont typeface="Wingdings" pitchFamily="2" charset="2"/>
              <a:buChar char="ü"/>
            </a:pPr>
            <a:r>
              <a:rPr lang="en-US" dirty="0">
                <a:latin typeface="Aharoni" pitchFamily="2" charset="-79"/>
                <a:cs typeface="Aharoni" pitchFamily="2" charset="-79"/>
              </a:rPr>
              <a:t>The Separation of Covenants</a:t>
            </a:r>
          </a:p>
          <a:p>
            <a:pPr lvl="1">
              <a:lnSpc>
                <a:spcPct val="90000"/>
              </a:lnSpc>
            </a:pPr>
            <a:r>
              <a:rPr lang="en-US" dirty="0"/>
              <a:t>“then He said, ‘Behold, I have come to do Your will, O God.’ He takes away the first that He may establish the second. By that will we have been sanctified through the offering of the body of Jesus Christ once for all” (Heb. 10:9, 10)</a:t>
            </a:r>
          </a:p>
        </p:txBody>
      </p:sp>
      <p:pic>
        <p:nvPicPr>
          <p:cNvPr id="26628" name="Picture 4" descr="MCSO0185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0"/>
            <a:ext cx="2395538" cy="2230438"/>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p:cNvSpPr>
            <a:spLocks noChangeArrowheads="1"/>
          </p:cNvSpPr>
          <p:nvPr/>
        </p:nvSpPr>
        <p:spPr bwMode="auto">
          <a:xfrm>
            <a:off x="4114800" y="4419600"/>
            <a:ext cx="3733800" cy="457200"/>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Text Box 6"/>
          <p:cNvSpPr txBox="1">
            <a:spLocks noChangeArrowheads="1"/>
          </p:cNvSpPr>
          <p:nvPr/>
        </p:nvSpPr>
        <p:spPr bwMode="auto">
          <a:xfrm>
            <a:off x="838200" y="6491288"/>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dirty="0"/>
              <a:t>1</a:t>
            </a:r>
            <a:r>
              <a:rPr lang="en-US" sz="2000" i="1" baseline="30000" dirty="0"/>
              <a:t>st</a:t>
            </a:r>
            <a:r>
              <a:rPr lang="en-US" sz="2000" i="1" dirty="0"/>
              <a:t> </a:t>
            </a:r>
            <a:r>
              <a:rPr lang="en-US" sz="2000" i="1" dirty="0" err="1"/>
              <a:t>Cov</a:t>
            </a:r>
            <a:r>
              <a:rPr lang="en-US" sz="2000" i="1" dirty="0"/>
              <a:t>. was given by Moses (Heb. 9:1-4, 18-20)</a:t>
            </a:r>
          </a:p>
        </p:txBody>
      </p:sp>
      <p:sp>
        <p:nvSpPr>
          <p:cNvPr id="26631" name="Line 7"/>
          <p:cNvSpPr>
            <a:spLocks noChangeShapeType="1"/>
          </p:cNvSpPr>
          <p:nvPr/>
        </p:nvSpPr>
        <p:spPr bwMode="auto">
          <a:xfrm>
            <a:off x="4648200" y="5600700"/>
            <a:ext cx="31242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Text Box 8"/>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animEffect transition="in" filter="fade">
                                      <p:cBhvr>
                                        <p:cTn id="7" dur="500"/>
                                        <p:tgtEl>
                                          <p:spTgt spid="26627">
                                            <p:txEl>
                                              <p:pRg st="4" end="4"/>
                                            </p:txEl>
                                          </p:spTgt>
                                        </p:tgtEl>
                                      </p:cBhvr>
                                    </p:animEffect>
                                  </p:childTnLst>
                                </p:cTn>
                              </p:par>
                            </p:childTnLst>
                          </p:cTn>
                        </p:par>
                        <p:par>
                          <p:cTn id="8" fill="hold">
                            <p:stCondLst>
                              <p:cond delay="500"/>
                            </p:stCondLst>
                            <p:childTnLst>
                              <p:par>
                                <p:cTn id="9" presetID="16" presetClass="entr" presetSubtype="37" fill="hold" grpId="0" nodeType="afterEffect">
                                  <p:stCondLst>
                                    <p:cond delay="2000"/>
                                  </p:stCondLst>
                                  <p:childTnLst>
                                    <p:set>
                                      <p:cBhvr>
                                        <p:cTn id="10" dur="1" fill="hold">
                                          <p:stCondLst>
                                            <p:cond delay="0"/>
                                          </p:stCondLst>
                                        </p:cTn>
                                        <p:tgtEl>
                                          <p:spTgt spid="26629"/>
                                        </p:tgtEl>
                                        <p:attrNameLst>
                                          <p:attrName>style.visibility</p:attrName>
                                        </p:attrNameLst>
                                      </p:cBhvr>
                                      <p:to>
                                        <p:strVal val="visible"/>
                                      </p:to>
                                    </p:set>
                                    <p:animEffect transition="in" filter="barn(outVertical)">
                                      <p:cBhvr>
                                        <p:cTn id="11" dur="2000"/>
                                        <p:tgtEl>
                                          <p:spTgt spid="26629"/>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26631"/>
                                        </p:tgtEl>
                                        <p:attrNameLst>
                                          <p:attrName>style.visibility</p:attrName>
                                        </p:attrNameLst>
                                      </p:cBhvr>
                                      <p:to>
                                        <p:strVal val="visible"/>
                                      </p:to>
                                    </p:set>
                                    <p:animEffect transition="in" filter="wipe(left)">
                                      <p:cBhvr>
                                        <p:cTn id="15" dur="2000"/>
                                        <p:tgtEl>
                                          <p:spTgt spid="26631"/>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26630"/>
                                        </p:tgtEl>
                                        <p:attrNameLst>
                                          <p:attrName>style.visibility</p:attrName>
                                        </p:attrNameLst>
                                      </p:cBhvr>
                                      <p:to>
                                        <p:strVal val="visible"/>
                                      </p:to>
                                    </p:set>
                                    <p:animEffect transition="in" filter="fade">
                                      <p:cBhvr>
                                        <p:cTn id="19"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p:bldP spid="266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Hebrews 10:9, 10</a:t>
            </a:r>
          </a:p>
        </p:txBody>
      </p:sp>
      <p:sp>
        <p:nvSpPr>
          <p:cNvPr id="31747" name="Rectangle 3"/>
          <p:cNvSpPr>
            <a:spLocks noGrp="1" noChangeArrowheads="1"/>
          </p:cNvSpPr>
          <p:nvPr>
            <p:ph type="body" sz="half" idx="1"/>
          </p:nvPr>
        </p:nvSpPr>
        <p:spPr/>
        <p:txBody>
          <a:bodyPr/>
          <a:lstStyle/>
          <a:p>
            <a:r>
              <a:rPr lang="en-US"/>
              <a:t>what was taken away?</a:t>
            </a:r>
          </a:p>
          <a:p>
            <a:r>
              <a:rPr lang="en-US"/>
              <a:t>what is established?</a:t>
            </a:r>
          </a:p>
          <a:p>
            <a:r>
              <a:rPr lang="en-US"/>
              <a:t>by what will are we sanctified through the body of Christ today?</a:t>
            </a:r>
          </a:p>
        </p:txBody>
      </p:sp>
      <p:graphicFrame>
        <p:nvGraphicFramePr>
          <p:cNvPr id="31784" name="Group 40"/>
          <p:cNvGraphicFramePr>
            <a:graphicFrameLocks noGrp="1"/>
          </p:cNvGraphicFramePr>
          <p:nvPr>
            <p:ph sz="half" idx="2"/>
          </p:nvPr>
        </p:nvGraphicFramePr>
        <p:xfrm>
          <a:off x="4648200" y="1905000"/>
          <a:ext cx="3352800" cy="4114800"/>
        </p:xfrm>
        <a:graphic>
          <a:graphicData uri="http://schemas.openxmlformats.org/drawingml/2006/table">
            <a:tbl>
              <a:tblPr/>
              <a:tblGrid>
                <a:gridCol w="2206625"/>
                <a:gridCol w="1146175"/>
              </a:tblGrid>
              <a:tr h="6858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Taken away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st</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58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nd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58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Established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st</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58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nd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58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Sanctified through cross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st</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58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nd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pic>
        <p:nvPicPr>
          <p:cNvPr id="31787" name="Picture 43" descr="MCj04039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81200"/>
            <a:ext cx="611188" cy="612775"/>
          </a:xfrm>
          <a:prstGeom prst="rect">
            <a:avLst/>
          </a:prstGeom>
          <a:noFill/>
          <a:extLst>
            <a:ext uri="{909E8E84-426E-40DD-AFC4-6F175D3DCCD1}">
              <a14:hiddenFill xmlns:a14="http://schemas.microsoft.com/office/drawing/2010/main">
                <a:solidFill>
                  <a:srgbClr val="FFFFFF"/>
                </a:solidFill>
              </a14:hiddenFill>
            </a:ext>
          </a:extLst>
        </p:spPr>
      </p:pic>
      <p:pic>
        <p:nvPicPr>
          <p:cNvPr id="31788" name="Picture 44" descr="MCj04039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334000"/>
            <a:ext cx="611188" cy="612775"/>
          </a:xfrm>
          <a:prstGeom prst="rect">
            <a:avLst/>
          </a:prstGeom>
          <a:noFill/>
          <a:extLst>
            <a:ext uri="{909E8E84-426E-40DD-AFC4-6F175D3DCCD1}">
              <a14:hiddenFill xmlns:a14="http://schemas.microsoft.com/office/drawing/2010/main">
                <a:solidFill>
                  <a:srgbClr val="FFFFFF"/>
                </a:solidFill>
              </a14:hiddenFill>
            </a:ext>
          </a:extLst>
        </p:spPr>
      </p:pic>
      <p:pic>
        <p:nvPicPr>
          <p:cNvPr id="31789" name="Picture 45" descr="MCj04039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813" y="3962400"/>
            <a:ext cx="611187" cy="6127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31787"/>
                                        </p:tgtEl>
                                        <p:attrNameLst>
                                          <p:attrName>style.visibility</p:attrName>
                                        </p:attrNameLst>
                                      </p:cBhvr>
                                      <p:to>
                                        <p:strVal val="visible"/>
                                      </p:to>
                                    </p:set>
                                    <p:animEffect transition="in" filter="blinds(horizontal)">
                                      <p:cBhvr>
                                        <p:cTn id="11" dur="500"/>
                                        <p:tgtEl>
                                          <p:spTgt spid="317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1789"/>
                                        </p:tgtEl>
                                        <p:attrNameLst>
                                          <p:attrName>style.visibility</p:attrName>
                                        </p:attrNameLst>
                                      </p:cBhvr>
                                      <p:to>
                                        <p:strVal val="visible"/>
                                      </p:to>
                                    </p:set>
                                    <p:animEffect transition="in" filter="blinds(horizontal)">
                                      <p:cBhvr>
                                        <p:cTn id="20" dur="500"/>
                                        <p:tgtEl>
                                          <p:spTgt spid="317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1788"/>
                                        </p:tgtEl>
                                        <p:attrNameLst>
                                          <p:attrName>style.visibility</p:attrName>
                                        </p:attrNameLst>
                                      </p:cBhvr>
                                      <p:to>
                                        <p:strVal val="visible"/>
                                      </p:to>
                                    </p:set>
                                    <p:animEffect transition="in" filter="blinds(horizontal)">
                                      <p:cBhvr>
                                        <p:cTn id="29" dur="500"/>
                                        <p:tgtEl>
                                          <p:spTgt spid="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Hebrews 9:15-17</a:t>
            </a:r>
          </a:p>
        </p:txBody>
      </p:sp>
      <p:sp>
        <p:nvSpPr>
          <p:cNvPr id="33796" name="Text Box 4"/>
          <p:cNvSpPr txBox="1">
            <a:spLocks noChangeArrowheads="1"/>
          </p:cNvSpPr>
          <p:nvPr/>
        </p:nvSpPr>
        <p:spPr bwMode="auto">
          <a:xfrm>
            <a:off x="838200" y="2057400"/>
            <a:ext cx="7772400" cy="4362450"/>
          </a:xfrm>
          <a:prstGeom prst="rect">
            <a:avLst/>
          </a:prstGeom>
          <a:solidFill>
            <a:schemeClr val="bg1"/>
          </a:solidFill>
          <a:ln>
            <a:noFill/>
          </a:ln>
          <a:effectLst/>
          <a:extLs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aseline="30000"/>
              <a:t>15</a:t>
            </a:r>
            <a:r>
              <a:rPr lang="en-US" sz="2800"/>
              <a:t>  And for this reason He is the Mediator of the new covenant, by means of death, for the redemption of the transgressions under the first covenant, that those who are called may receive the promise of the eternal inheritance.</a:t>
            </a:r>
          </a:p>
          <a:p>
            <a:r>
              <a:rPr lang="en-US" sz="2800" baseline="30000"/>
              <a:t>16</a:t>
            </a:r>
            <a:r>
              <a:rPr lang="en-US" sz="2800"/>
              <a:t>  For where there is a testament, there must also of necessity be the death of the testator.</a:t>
            </a:r>
          </a:p>
          <a:p>
            <a:r>
              <a:rPr lang="en-US" sz="2800" baseline="30000"/>
              <a:t>17</a:t>
            </a:r>
            <a:r>
              <a:rPr lang="en-US" sz="2800"/>
              <a:t>  For a testament is in force after men are dead, since it has no power at all while the testator lives.</a:t>
            </a:r>
          </a:p>
        </p:txBody>
      </p:sp>
      <p:sp>
        <p:nvSpPr>
          <p:cNvPr id="33797" name="Rectangle 5"/>
          <p:cNvSpPr>
            <a:spLocks noChangeArrowheads="1"/>
          </p:cNvSpPr>
          <p:nvPr/>
        </p:nvSpPr>
        <p:spPr bwMode="auto">
          <a:xfrm>
            <a:off x="914400" y="2590800"/>
            <a:ext cx="2286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Text Box 6"/>
          <p:cNvSpPr txBox="1">
            <a:spLocks noChangeArrowheads="1"/>
          </p:cNvSpPr>
          <p:nvPr/>
        </p:nvSpPr>
        <p:spPr bwMode="auto">
          <a:xfrm>
            <a:off x="838200" y="6491288"/>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t>cf. Hebrews 8:13</a:t>
            </a:r>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edge">
                                      <p:cBhvr>
                                        <p:cTn id="7" dur="2000"/>
                                        <p:tgtEl>
                                          <p:spTgt spid="33797"/>
                                        </p:tgtEl>
                                      </p:cBhvr>
                                    </p:animEffect>
                                  </p:childTnLst>
                                </p:cTn>
                              </p:par>
                            </p:childTnLst>
                          </p:cTn>
                        </p:par>
                        <p:par>
                          <p:cTn id="8" fill="hold" nodeType="afterGroup">
                            <p:stCondLst>
                              <p:cond delay="2000"/>
                            </p:stCondLst>
                            <p:childTnLst>
                              <p:par>
                                <p:cTn id="9" presetID="8" presetClass="emph" presetSubtype="0" fill="hold" grpId="1" nodeType="afterEffect">
                                  <p:stCondLst>
                                    <p:cond delay="0"/>
                                  </p:stCondLst>
                                  <p:childTnLst>
                                    <p:animRot by="21600000">
                                      <p:cBhvr>
                                        <p:cTn id="10" dur="2000" fill="hold"/>
                                        <p:tgtEl>
                                          <p:spTgt spid="3379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mph" presetSubtype="0" repeatCount="3000" fill="hold" grpId="2" nodeType="clickEffect">
                                  <p:stCondLst>
                                    <p:cond delay="0"/>
                                  </p:stCondLst>
                                  <p:childTnLst>
                                    <p:animEffect transition="out" filter="fade">
                                      <p:cBhvr>
                                        <p:cTn id="14" dur="500" tmFilter="0, 0; .2, .5; .8, .5; 1, 0"/>
                                        <p:tgtEl>
                                          <p:spTgt spid="33797"/>
                                        </p:tgtEl>
                                      </p:cBhvr>
                                    </p:animEffect>
                                    <p:animScale>
                                      <p:cBhvr>
                                        <p:cTn id="15" dur="250" autoRev="1" fill="hold"/>
                                        <p:tgtEl>
                                          <p:spTgt spid="337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7" grpId="1" animBg="1"/>
      <p:bldP spid="3379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Summary of Facts of the 1</a:t>
            </a:r>
            <a:r>
              <a:rPr lang="en-US" baseline="30000"/>
              <a:t>st</a:t>
            </a:r>
            <a:r>
              <a:rPr lang="en-US"/>
              <a:t> </a:t>
            </a:r>
          </a:p>
        </p:txBody>
      </p:sp>
      <p:sp>
        <p:nvSpPr>
          <p:cNvPr id="36867" name="Rectangle 3"/>
          <p:cNvSpPr>
            <a:spLocks noGrp="1" noChangeArrowheads="1"/>
          </p:cNvSpPr>
          <p:nvPr>
            <p:ph type="body" idx="1"/>
          </p:nvPr>
        </p:nvSpPr>
        <p:spPr>
          <a:xfrm>
            <a:off x="457200" y="1905000"/>
            <a:ext cx="8229600" cy="4724400"/>
          </a:xfrm>
        </p:spPr>
        <p:txBody>
          <a:bodyPr/>
          <a:lstStyle/>
          <a:p>
            <a:r>
              <a:rPr lang="en-US" sz="2800"/>
              <a:t>What was in the 1</a:t>
            </a:r>
            <a:r>
              <a:rPr lang="en-US" sz="2800" baseline="30000"/>
              <a:t>st</a:t>
            </a:r>
            <a:r>
              <a:rPr lang="en-US" sz="2800"/>
              <a:t> Covenant?</a:t>
            </a:r>
          </a:p>
          <a:p>
            <a:pPr lvl="1"/>
            <a:r>
              <a:rPr lang="en-US" sz="2400"/>
              <a:t>The 1</a:t>
            </a:r>
            <a:r>
              <a:rPr lang="en-US" sz="2400" baseline="30000"/>
              <a:t>st</a:t>
            </a:r>
            <a:r>
              <a:rPr lang="en-US" sz="2400"/>
              <a:t> Cov. contained the law, tabernacle, ark of the covenant, animal sacrifices, tablets of stone, etc. (Heb. 9:1ff)</a:t>
            </a:r>
          </a:p>
          <a:p>
            <a:r>
              <a:rPr lang="en-US" sz="2800"/>
              <a:t>When was the first Covenant made</a:t>
            </a:r>
          </a:p>
          <a:p>
            <a:pPr lvl="1"/>
            <a:r>
              <a:rPr lang="en-US" sz="2400"/>
              <a:t>By Moses on Mount Sinai/Horeb</a:t>
            </a:r>
          </a:p>
          <a:p>
            <a:pPr lvl="1"/>
            <a:r>
              <a:rPr lang="en-US" sz="2400"/>
              <a:t>“Nothing was in the ark except the two tablets which Moses put there at Horeb, when the LORD made a covenant with the children of Israel, when they had come out of Egypt” (2 Chron. 5:10)</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Summary of Facts of the 1</a:t>
            </a:r>
            <a:r>
              <a:rPr lang="en-US" baseline="30000"/>
              <a:t>st</a:t>
            </a:r>
            <a:r>
              <a:rPr lang="en-US"/>
              <a:t> </a:t>
            </a:r>
          </a:p>
        </p:txBody>
      </p:sp>
      <p:sp>
        <p:nvSpPr>
          <p:cNvPr id="38915" name="Rectangle 3"/>
          <p:cNvSpPr>
            <a:spLocks noGrp="1" noChangeArrowheads="1"/>
          </p:cNvSpPr>
          <p:nvPr>
            <p:ph type="body" idx="1"/>
          </p:nvPr>
        </p:nvSpPr>
        <p:spPr>
          <a:xfrm>
            <a:off x="457200" y="1905000"/>
            <a:ext cx="8229600" cy="4953000"/>
          </a:xfrm>
        </p:spPr>
        <p:txBody>
          <a:bodyPr/>
          <a:lstStyle/>
          <a:p>
            <a:r>
              <a:rPr lang="en-US" sz="2800" dirty="0"/>
              <a:t>What was in the 1</a:t>
            </a:r>
            <a:r>
              <a:rPr lang="en-US" sz="2800" baseline="30000" dirty="0"/>
              <a:t>st</a:t>
            </a:r>
            <a:r>
              <a:rPr lang="en-US" sz="2800" dirty="0"/>
              <a:t> Covenant?</a:t>
            </a:r>
          </a:p>
          <a:p>
            <a:pPr lvl="1"/>
            <a:r>
              <a:rPr lang="en-US" sz="2400" dirty="0"/>
              <a:t>The 1</a:t>
            </a:r>
            <a:r>
              <a:rPr lang="en-US" sz="2400" baseline="30000" dirty="0"/>
              <a:t>st</a:t>
            </a:r>
            <a:r>
              <a:rPr lang="en-US" sz="2400" dirty="0"/>
              <a:t> </a:t>
            </a:r>
            <a:r>
              <a:rPr lang="en-US" sz="2400" dirty="0" err="1"/>
              <a:t>Cov</a:t>
            </a:r>
            <a:r>
              <a:rPr lang="en-US" sz="2400" dirty="0"/>
              <a:t>. contained the law, tabernacle, ark of the covenant, animal sacrifices, tablets of stone, etc. (Heb. 9:1ff)</a:t>
            </a:r>
          </a:p>
          <a:p>
            <a:r>
              <a:rPr lang="en-US" sz="2800" dirty="0"/>
              <a:t>When was the first Covenant made</a:t>
            </a:r>
          </a:p>
          <a:p>
            <a:pPr lvl="1"/>
            <a:r>
              <a:rPr lang="en-US" sz="2400" dirty="0"/>
              <a:t>By Moses on Mount Sinai/</a:t>
            </a:r>
            <a:r>
              <a:rPr lang="en-US" sz="2400" dirty="0" err="1"/>
              <a:t>Horeb</a:t>
            </a:r>
            <a:r>
              <a:rPr lang="en-US" sz="2400" dirty="0"/>
              <a:t> (2 Chron. 5:10)</a:t>
            </a:r>
          </a:p>
          <a:p>
            <a:r>
              <a:rPr lang="en-US" sz="2800" dirty="0"/>
              <a:t>Who took it away?</a:t>
            </a:r>
          </a:p>
          <a:p>
            <a:pPr lvl="1"/>
            <a:r>
              <a:rPr lang="en-US" sz="2400" dirty="0"/>
              <a:t>Christ (Heb. 10:9, </a:t>
            </a:r>
            <a:r>
              <a:rPr lang="en-US" sz="2400" dirty="0" smtClean="0"/>
              <a:t>10; cf. Col. </a:t>
            </a:r>
            <a:r>
              <a:rPr lang="en-US" sz="2400" dirty="0" smtClean="0"/>
              <a:t>2:14-17; Eph. 2:15)</a:t>
            </a:r>
            <a:endParaRPr lang="en-US" sz="2400" dirty="0"/>
          </a:p>
          <a:p>
            <a:r>
              <a:rPr lang="en-US" sz="2800" dirty="0"/>
              <a:t>When was it taken away?</a:t>
            </a:r>
          </a:p>
          <a:p>
            <a:pPr lvl="1"/>
            <a:r>
              <a:rPr lang="en-US" sz="2400" dirty="0"/>
              <a:t>When Christ died on the Cross (Heb. 9:15-17)</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Colossians 2:14-17</a:t>
            </a:r>
          </a:p>
        </p:txBody>
      </p:sp>
      <p:sp>
        <p:nvSpPr>
          <p:cNvPr id="39940" name="Text Box 4"/>
          <p:cNvSpPr txBox="1">
            <a:spLocks noChangeArrowheads="1"/>
          </p:cNvSpPr>
          <p:nvPr/>
        </p:nvSpPr>
        <p:spPr bwMode="auto">
          <a:xfrm>
            <a:off x="609600" y="2057400"/>
            <a:ext cx="7848600" cy="4362450"/>
          </a:xfrm>
          <a:prstGeom prst="rect">
            <a:avLst/>
          </a:prstGeom>
          <a:solidFill>
            <a:srgbClr val="C00000"/>
          </a:solidFill>
          <a:ln>
            <a:solidFill>
              <a:schemeClr val="tx1"/>
            </a:solidFill>
          </a:ln>
          <a:effectLst/>
        </p:spPr>
        <p:txBody>
          <a:bodyPr>
            <a:spAutoFit/>
          </a:bodyPr>
          <a:lstStyle/>
          <a:p>
            <a:r>
              <a:rPr lang="en-US" sz="2800" baseline="30000"/>
              <a:t>14</a:t>
            </a:r>
            <a:r>
              <a:rPr lang="en-US" sz="2800"/>
              <a:t>  having </a:t>
            </a:r>
            <a:r>
              <a:rPr lang="en-US" sz="2800" u="sng"/>
              <a:t>wiped out the handwriting of requirements</a:t>
            </a:r>
            <a:r>
              <a:rPr lang="en-US" sz="2800"/>
              <a:t> that was against us, which was contrary to us. And </a:t>
            </a:r>
            <a:r>
              <a:rPr lang="en-US" sz="2800" u="sng"/>
              <a:t>He has taken it out of the way</a:t>
            </a:r>
            <a:r>
              <a:rPr lang="en-US" sz="2800"/>
              <a:t>, having </a:t>
            </a:r>
            <a:r>
              <a:rPr lang="en-US" sz="2800" u="sng"/>
              <a:t>nailed it to the cross</a:t>
            </a:r>
            <a:r>
              <a:rPr lang="en-US" sz="2800"/>
              <a:t>.</a:t>
            </a:r>
          </a:p>
          <a:p>
            <a:r>
              <a:rPr lang="en-US" sz="2800" baseline="30000"/>
              <a:t>15</a:t>
            </a:r>
            <a:r>
              <a:rPr lang="en-US" sz="2800"/>
              <a:t>  Having disarmed principalities and powers, He made a public spectacle of them, triumphing over them in it.</a:t>
            </a:r>
          </a:p>
          <a:p>
            <a:r>
              <a:rPr lang="en-US" sz="2800" baseline="30000"/>
              <a:t>16</a:t>
            </a:r>
            <a:r>
              <a:rPr lang="en-US" sz="2800"/>
              <a:t>  So let no one judge you in food or in drink, or regarding a festival or a new moon or sabbaths,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 Church</a:t>
            </a:r>
          </a:p>
        </p:txBody>
      </p:sp>
      <p:sp>
        <p:nvSpPr>
          <p:cNvPr id="43011" name="Rectangle 3"/>
          <p:cNvSpPr>
            <a:spLocks noGrp="1" noChangeArrowheads="1"/>
          </p:cNvSpPr>
          <p:nvPr>
            <p:ph type="body" idx="1"/>
          </p:nvPr>
        </p:nvSpPr>
        <p:spPr/>
        <p:txBody>
          <a:bodyPr/>
          <a:lstStyle/>
          <a:p>
            <a:r>
              <a:rPr lang="en-US" sz="3600" dirty="0"/>
              <a:t>that doesn’t emphasize the separation of covenants is not a cross-centered church</a:t>
            </a:r>
          </a:p>
          <a:p>
            <a:r>
              <a:rPr lang="en-US" sz="3600" dirty="0"/>
              <a:t>that emphasizes Sabbath-keeping is not a cross-centered </a:t>
            </a:r>
            <a:r>
              <a:rPr lang="en-US" sz="3600" dirty="0" smtClean="0"/>
              <a:t>church</a:t>
            </a:r>
            <a:endParaRPr lang="en-US" sz="36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10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Centers On</a:t>
            </a:r>
          </a:p>
        </p:txBody>
      </p:sp>
      <p:sp>
        <p:nvSpPr>
          <p:cNvPr id="30723" name="Rectangle 3"/>
          <p:cNvSpPr>
            <a:spLocks noGrp="1" noChangeArrowheads="1"/>
          </p:cNvSpPr>
          <p:nvPr>
            <p:ph type="body" idx="1"/>
          </p:nvPr>
        </p:nvSpPr>
        <p:spPr/>
        <p:txBody>
          <a:bodyPr/>
          <a:lstStyle/>
          <a:p>
            <a:r>
              <a:rPr lang="en-US" sz="3000" dirty="0">
                <a:solidFill>
                  <a:schemeClr val="folHlink"/>
                </a:solidFill>
              </a:rPr>
              <a:t>The Church – Acts 20:28</a:t>
            </a:r>
          </a:p>
          <a:p>
            <a:r>
              <a:rPr lang="en-US" sz="3000" dirty="0">
                <a:solidFill>
                  <a:schemeClr val="folHlink"/>
                </a:solidFill>
              </a:rPr>
              <a:t>Redemption – Eph. 1:7</a:t>
            </a:r>
          </a:p>
          <a:p>
            <a:r>
              <a:rPr lang="en-US" sz="3000" dirty="0">
                <a:solidFill>
                  <a:schemeClr val="folHlink"/>
                </a:solidFill>
              </a:rPr>
              <a:t>The Lord’s Supper – 1 Cor. 11:24-26</a:t>
            </a:r>
          </a:p>
          <a:p>
            <a:r>
              <a:rPr lang="en-US" sz="3000" dirty="0">
                <a:solidFill>
                  <a:schemeClr val="folHlink"/>
                </a:solidFill>
              </a:rPr>
              <a:t>The Separation of Covenants – Heb. 10:9, 10</a:t>
            </a:r>
          </a:p>
          <a:p>
            <a:pPr>
              <a:buFont typeface="Wingdings" pitchFamily="2" charset="2"/>
              <a:buChar char="ü"/>
            </a:pPr>
            <a:r>
              <a:rPr lang="en-US" dirty="0">
                <a:latin typeface="Aharoni" pitchFamily="2" charset="-79"/>
                <a:cs typeface="Aharoni" pitchFamily="2" charset="-79"/>
              </a:rPr>
              <a:t>The Love &amp; wrath of God – Jn. 3:16</a:t>
            </a:r>
          </a:p>
        </p:txBody>
      </p:sp>
      <p:sp>
        <p:nvSpPr>
          <p:cNvPr id="30724" name="Text Box 4"/>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John 3:16</a:t>
            </a:r>
          </a:p>
        </p:txBody>
      </p:sp>
      <p:sp>
        <p:nvSpPr>
          <p:cNvPr id="46084" name="Text Box 4"/>
          <p:cNvSpPr txBox="1">
            <a:spLocks noChangeArrowheads="1"/>
          </p:cNvSpPr>
          <p:nvPr/>
        </p:nvSpPr>
        <p:spPr bwMode="auto">
          <a:xfrm>
            <a:off x="1295400" y="2133600"/>
            <a:ext cx="6705600" cy="286232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en-US" sz="3600" dirty="0">
                <a:latin typeface="Berlin Sans FB Demi" pitchFamily="34" charset="0"/>
              </a:rPr>
              <a:t>“For God </a:t>
            </a:r>
            <a:r>
              <a:rPr lang="en-US" sz="3600" dirty="0">
                <a:solidFill>
                  <a:srgbClr val="C00000"/>
                </a:solidFill>
                <a:latin typeface="Berlin Sans FB Demi" pitchFamily="34" charset="0"/>
              </a:rPr>
              <a:t>so loved </a:t>
            </a:r>
            <a:r>
              <a:rPr lang="en-US" sz="3600" dirty="0">
                <a:latin typeface="Berlin Sans FB Demi" pitchFamily="34" charset="0"/>
              </a:rPr>
              <a:t>the world that He gave His only begotten Son, that whoever believes in Him </a:t>
            </a:r>
            <a:r>
              <a:rPr lang="en-US" sz="3600" dirty="0">
                <a:solidFill>
                  <a:srgbClr val="C00000"/>
                </a:solidFill>
                <a:latin typeface="Berlin Sans FB Demi" pitchFamily="34" charset="0"/>
              </a:rPr>
              <a:t>should not perish </a:t>
            </a:r>
            <a:r>
              <a:rPr lang="en-US" sz="3600" dirty="0">
                <a:latin typeface="Berlin Sans FB Demi" pitchFamily="34" charset="0"/>
              </a:rPr>
              <a:t>but have everlasting life.”</a:t>
            </a:r>
          </a:p>
        </p:txBody>
      </p:sp>
      <p:sp>
        <p:nvSpPr>
          <p:cNvPr id="2" name="TextBox 1"/>
          <p:cNvSpPr txBox="1"/>
          <p:nvPr/>
        </p:nvSpPr>
        <p:spPr>
          <a:xfrm>
            <a:off x="1295400" y="5486400"/>
            <a:ext cx="6705600" cy="954107"/>
          </a:xfrm>
          <a:prstGeom prst="rect">
            <a:avLst/>
          </a:prstGeom>
          <a:noFill/>
        </p:spPr>
        <p:txBody>
          <a:bodyPr wrap="square" rtlCol="0">
            <a:spAutoFit/>
          </a:bodyPr>
          <a:lstStyle/>
          <a:p>
            <a:pPr algn="ctr"/>
            <a:r>
              <a:rPr lang="en-US" sz="2800" dirty="0" smtClean="0"/>
              <a:t>“Therefore </a:t>
            </a:r>
            <a:r>
              <a:rPr lang="en-US" sz="2800" dirty="0"/>
              <a:t>consider the goodness and severity of </a:t>
            </a:r>
            <a:r>
              <a:rPr lang="en-US" sz="2800" dirty="0" smtClean="0"/>
              <a:t>God…” (Rom. 11:22)</a:t>
            </a:r>
            <a:endParaRPr lang="en-US" sz="2800" dirty="0"/>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Centers On</a:t>
            </a:r>
          </a:p>
        </p:txBody>
      </p:sp>
      <p:sp>
        <p:nvSpPr>
          <p:cNvPr id="44035" name="Rectangle 3"/>
          <p:cNvSpPr>
            <a:spLocks noGrp="1" noChangeArrowheads="1"/>
          </p:cNvSpPr>
          <p:nvPr>
            <p:ph type="body" idx="1"/>
          </p:nvPr>
        </p:nvSpPr>
        <p:spPr/>
        <p:txBody>
          <a:bodyPr/>
          <a:lstStyle/>
          <a:p>
            <a:r>
              <a:rPr lang="en-US" sz="3000" dirty="0">
                <a:solidFill>
                  <a:schemeClr val="folHlink"/>
                </a:solidFill>
              </a:rPr>
              <a:t>The Church – Acts 20:28</a:t>
            </a:r>
          </a:p>
          <a:p>
            <a:r>
              <a:rPr lang="en-US" sz="3000" dirty="0">
                <a:solidFill>
                  <a:schemeClr val="folHlink"/>
                </a:solidFill>
              </a:rPr>
              <a:t>Redemption – Eph. 1:7</a:t>
            </a:r>
          </a:p>
          <a:p>
            <a:r>
              <a:rPr lang="en-US" sz="3000" dirty="0">
                <a:solidFill>
                  <a:schemeClr val="folHlink"/>
                </a:solidFill>
              </a:rPr>
              <a:t>The Lord’s Supper – 1 Cor. 11:24-26</a:t>
            </a:r>
          </a:p>
          <a:p>
            <a:r>
              <a:rPr lang="en-US" sz="3000" dirty="0">
                <a:solidFill>
                  <a:schemeClr val="folHlink"/>
                </a:solidFill>
              </a:rPr>
              <a:t>The Separation of Covenants – Heb. 10:9, 10</a:t>
            </a:r>
          </a:p>
          <a:p>
            <a:r>
              <a:rPr lang="en-US" sz="3000" dirty="0">
                <a:solidFill>
                  <a:schemeClr val="folHlink"/>
                </a:solidFill>
              </a:rPr>
              <a:t>The Love &amp; wrath of God – Jn. 3:16</a:t>
            </a:r>
          </a:p>
          <a:p>
            <a:pPr>
              <a:buFont typeface="Wingdings" pitchFamily="2" charset="2"/>
              <a:buChar char="ü"/>
            </a:pPr>
            <a:r>
              <a:rPr lang="en-US" dirty="0">
                <a:latin typeface="Aharoni" pitchFamily="2" charset="-79"/>
                <a:cs typeface="Aharoni" pitchFamily="2" charset="-79"/>
              </a:rPr>
              <a:t>Salvation – Heb. 9:27, 28</a:t>
            </a:r>
          </a:p>
        </p:txBody>
      </p:sp>
      <p:sp>
        <p:nvSpPr>
          <p:cNvPr id="44036" name="Text Box 4"/>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97000">
              <a:srgbClr val="FF0000"/>
            </a:gs>
            <a:gs pos="100000">
              <a:srgbClr val="06060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Centers On</a:t>
            </a:r>
          </a:p>
        </p:txBody>
      </p:sp>
      <p:sp>
        <p:nvSpPr>
          <p:cNvPr id="3075" name="Rectangle 3"/>
          <p:cNvSpPr>
            <a:spLocks noGrp="1" noChangeArrowheads="1"/>
          </p:cNvSpPr>
          <p:nvPr>
            <p:ph type="body" idx="1"/>
          </p:nvPr>
        </p:nvSpPr>
        <p:spPr>
          <a:xfrm>
            <a:off x="457200" y="1905000"/>
            <a:ext cx="8229600" cy="4724400"/>
          </a:xfrm>
        </p:spPr>
        <p:txBody>
          <a:bodyPr/>
          <a:lstStyle/>
          <a:p>
            <a:pPr>
              <a:buFont typeface="Wingdings" pitchFamily="2" charset="2"/>
              <a:buChar char="ü"/>
            </a:pPr>
            <a:r>
              <a:rPr lang="en-US" sz="3600" dirty="0">
                <a:latin typeface="Aharoni" pitchFamily="2" charset="-79"/>
                <a:cs typeface="Aharoni" pitchFamily="2" charset="-79"/>
              </a:rPr>
              <a:t>The Church</a:t>
            </a:r>
          </a:p>
          <a:p>
            <a:pPr lvl="1"/>
            <a:r>
              <a:rPr lang="en-US" sz="3200" dirty="0"/>
              <a:t>“Therefore take heed to yourselves and to all the flock, among which the Holy Spirit has made you overseers, to shepherd the church of God which He purchased with His own blood” (Acts 20:28)</a:t>
            </a:r>
          </a:p>
          <a:p>
            <a:pPr lvl="2"/>
            <a:r>
              <a:rPr lang="en-US" sz="2800" dirty="0" smtClean="0"/>
              <a:t>What did He purchase?</a:t>
            </a:r>
          </a:p>
          <a:p>
            <a:pPr lvl="2"/>
            <a:r>
              <a:rPr lang="en-US" sz="2800" dirty="0" smtClean="0"/>
              <a:t>What did He purchase it with?</a:t>
            </a:r>
            <a:endParaRPr lang="en-US" sz="2800" dirty="0"/>
          </a:p>
        </p:txBody>
      </p:sp>
      <p:pic>
        <p:nvPicPr>
          <p:cNvPr id="3080" name="Picture 8" descr="MCSO0241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2400"/>
            <a:ext cx="1177925" cy="1816100"/>
          </a:xfrm>
          <a:prstGeom prst="rect">
            <a:avLst/>
          </a:prstGeom>
          <a:noFill/>
          <a:extLst>
            <a:ext uri="{909E8E84-426E-40DD-AFC4-6F175D3DCCD1}">
              <a14:hiddenFill xmlns:a14="http://schemas.microsoft.com/office/drawing/2010/main">
                <a:solidFill>
                  <a:srgbClr val="FFFFFF"/>
                </a:solidFill>
              </a14:hiddenFill>
            </a:ext>
          </a:extLst>
        </p:spPr>
      </p:pic>
      <p:sp>
        <p:nvSpPr>
          <p:cNvPr id="3085" name="WordArt 13"/>
          <p:cNvSpPr>
            <a:spLocks noChangeArrowheads="1" noChangeShapeType="1" noTextEdit="1"/>
          </p:cNvSpPr>
          <p:nvPr/>
        </p:nvSpPr>
        <p:spPr bwMode="auto">
          <a:xfrm rot="5400000">
            <a:off x="7635081" y="746919"/>
            <a:ext cx="1989138"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CHURCH</a:t>
            </a:r>
          </a:p>
        </p:txBody>
      </p:sp>
      <p:sp>
        <p:nvSpPr>
          <p:cNvPr id="3076" name="WordArt 4"/>
          <p:cNvSpPr>
            <a:spLocks noChangeArrowheads="1" noChangeShapeType="1" noTextEdit="1"/>
          </p:cNvSpPr>
          <p:nvPr/>
        </p:nvSpPr>
        <p:spPr bwMode="auto">
          <a:xfrm>
            <a:off x="4953000" y="457200"/>
            <a:ext cx="3200400" cy="1295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3600" b="1" kern="10" spc="50" dirty="0">
                <a:ln w="12700" cmpd="sng">
                  <a:solidFill>
                    <a:schemeClr val="tx1"/>
                  </a:solidFill>
                  <a:prstDash val="solid"/>
                </a:ln>
                <a:solidFill>
                  <a:srgbClr val="C00000"/>
                </a:solidFill>
                <a:effectLst>
                  <a:glow rad="53100">
                    <a:schemeClr val="accent6">
                      <a:satMod val="180000"/>
                      <a:alpha val="30000"/>
                    </a:schemeClr>
                  </a:glow>
                </a:effectLst>
                <a:latin typeface="Arial Black"/>
              </a:rPr>
              <a:t>CONNECTED</a:t>
            </a:r>
          </a:p>
        </p:txBody>
      </p:sp>
      <p:sp>
        <p:nvSpPr>
          <p:cNvPr id="3086" name="Text Box 14"/>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6000" dirty="0">
                <a:latin typeface="Aharoni" pitchFamily="2" charset="-79"/>
                <a:cs typeface="Aharoni" pitchFamily="2" charset="-79"/>
              </a:rPr>
              <a:t>Hebrews 9:27, 28</a:t>
            </a:r>
          </a:p>
        </p:txBody>
      </p:sp>
      <p:sp>
        <p:nvSpPr>
          <p:cNvPr id="49156" name="Text Box 4"/>
          <p:cNvSpPr txBox="1">
            <a:spLocks noChangeArrowheads="1"/>
          </p:cNvSpPr>
          <p:nvPr/>
        </p:nvSpPr>
        <p:spPr bwMode="auto">
          <a:xfrm>
            <a:off x="1143000" y="2057400"/>
            <a:ext cx="7162800" cy="4524315"/>
          </a:xfrm>
          <a:prstGeom prst="rect">
            <a:avLst/>
          </a:prstGeom>
          <a:solidFill>
            <a:schemeClr val="bg2"/>
          </a:solidFill>
          <a:ln w="57150">
            <a:solidFill>
              <a:srgbClr val="060606"/>
            </a:solidFill>
            <a:miter lim="800000"/>
            <a:headEnd/>
            <a:tailEnd/>
          </a:ln>
          <a:effectLst>
            <a:outerShdw dist="35921" dir="2700000" algn="ctr" rotWithShape="0">
              <a:schemeClr val="bg2"/>
            </a:outerShdw>
          </a:effectLst>
        </p:spPr>
        <p:txBody>
          <a:bodyPr wrap="square">
            <a:spAutoFit/>
          </a:bodyPr>
          <a:lstStyle/>
          <a:p>
            <a:r>
              <a:rPr lang="en-US" sz="3600" baseline="30000" dirty="0"/>
              <a:t>27</a:t>
            </a:r>
            <a:r>
              <a:rPr lang="en-US" sz="3600" dirty="0"/>
              <a:t>  And as it is appointed for men to die once, but after this the judgment,</a:t>
            </a:r>
          </a:p>
          <a:p>
            <a:r>
              <a:rPr lang="en-US" sz="3600" baseline="30000" dirty="0"/>
              <a:t>28</a:t>
            </a:r>
            <a:r>
              <a:rPr lang="en-US" sz="3600" dirty="0"/>
              <a:t>  </a:t>
            </a:r>
            <a:r>
              <a:rPr lang="en-US" sz="3600" dirty="0">
                <a:solidFill>
                  <a:srgbClr val="FFFF00"/>
                </a:solidFill>
              </a:rPr>
              <a:t>so Christ was offered once to bear the sins of many. </a:t>
            </a:r>
            <a:r>
              <a:rPr lang="en-US" sz="3600" dirty="0"/>
              <a:t>To those who eagerly wait for Him He will appear </a:t>
            </a:r>
            <a:r>
              <a:rPr lang="en-US" sz="3600" dirty="0">
                <a:solidFill>
                  <a:srgbClr val="FFFF00"/>
                </a:solidFill>
              </a:rPr>
              <a:t>a second time</a:t>
            </a:r>
            <a:r>
              <a:rPr lang="en-US" sz="3600" dirty="0"/>
              <a:t>, apart from sin, for </a:t>
            </a:r>
            <a:r>
              <a:rPr lang="en-US" sz="3600" dirty="0">
                <a:solidFill>
                  <a:srgbClr val="FFFF00"/>
                </a:solidFill>
              </a:rPr>
              <a:t>salvation</a:t>
            </a:r>
            <a:r>
              <a:rPr lang="en-US" sz="3600" dirty="0"/>
              <a:t>.</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97000">
              <a:srgbClr val="FF0000"/>
            </a:gs>
            <a:gs pos="100000">
              <a:srgbClr val="060606"/>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a:t>Jesus Died on the Cross so WHO Could Be Saved?</a:t>
            </a:r>
          </a:p>
        </p:txBody>
      </p:sp>
      <p:sp>
        <p:nvSpPr>
          <p:cNvPr id="52227" name="Rectangle 3"/>
          <p:cNvSpPr>
            <a:spLocks noGrp="1" noChangeArrowheads="1"/>
          </p:cNvSpPr>
          <p:nvPr>
            <p:ph type="body" idx="1"/>
          </p:nvPr>
        </p:nvSpPr>
        <p:spPr/>
        <p:txBody>
          <a:bodyPr/>
          <a:lstStyle/>
          <a:p>
            <a:r>
              <a:rPr lang="en-US" dirty="0"/>
              <a:t>For those who believe (Jn. 3:16)</a:t>
            </a:r>
          </a:p>
          <a:p>
            <a:r>
              <a:rPr lang="en-US" dirty="0"/>
              <a:t>For those who repent </a:t>
            </a:r>
            <a:r>
              <a:rPr lang="en-US" dirty="0" smtClean="0"/>
              <a:t>(Acts 17:30, 31)</a:t>
            </a:r>
            <a:endParaRPr lang="en-US" dirty="0"/>
          </a:p>
          <a:p>
            <a:r>
              <a:rPr lang="en-US" dirty="0"/>
              <a:t>For those who confess (Rom. 10:9, 10)</a:t>
            </a:r>
          </a:p>
          <a:p>
            <a:r>
              <a:rPr lang="en-US" dirty="0"/>
              <a:t>For those who are baptized (Mk. 16:16)</a:t>
            </a:r>
          </a:p>
        </p:txBody>
      </p:sp>
      <p:sp>
        <p:nvSpPr>
          <p:cNvPr id="52228" name="WordArt 4"/>
          <p:cNvSpPr>
            <a:spLocks noChangeArrowheads="1" noChangeShapeType="1" noTextEdit="1"/>
          </p:cNvSpPr>
          <p:nvPr/>
        </p:nvSpPr>
        <p:spPr bwMode="auto">
          <a:xfrm>
            <a:off x="1752600" y="4800600"/>
            <a:ext cx="51816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normalizeH="1">
                <a:ln w="9525">
                  <a:solidFill>
                    <a:srgbClr val="000000"/>
                  </a:solidFill>
                  <a:round/>
                  <a:headEnd/>
                  <a:tailEnd/>
                </a:ln>
                <a:solidFill>
                  <a:srgbClr val="FFFFFF"/>
                </a:solidFill>
                <a:latin typeface="Arial Black"/>
              </a:rPr>
              <a:t>HAVE YOU DONE</a:t>
            </a:r>
          </a:p>
          <a:p>
            <a:pPr algn="ctr"/>
            <a:r>
              <a:rPr lang="en-US" sz="3600" kern="10" normalizeH="1">
                <a:ln w="9525">
                  <a:solidFill>
                    <a:srgbClr val="000000"/>
                  </a:solidFill>
                  <a:round/>
                  <a:headEnd/>
                  <a:tailEnd/>
                </a:ln>
                <a:solidFill>
                  <a:srgbClr val="FFFFFF"/>
                </a:solidFill>
                <a:latin typeface="Arial Black"/>
              </a:rPr>
              <a:t>THESE?</a:t>
            </a:r>
          </a:p>
        </p:txBody>
      </p:sp>
      <p:sp>
        <p:nvSpPr>
          <p:cNvPr id="52229" name="Text Box 5"/>
          <p:cNvSpPr txBox="1">
            <a:spLocks noChangeArrowheads="1"/>
          </p:cNvSpPr>
          <p:nvPr/>
        </p:nvSpPr>
        <p:spPr bwMode="auto">
          <a:xfrm>
            <a:off x="1852613" y="6186488"/>
            <a:ext cx="5005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DO YOU HAVE A CROSS-CENTERED RELIGION?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47" presetClass="entr" presetSubtype="0" fill="hold" grpId="0" nodeType="after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fade">
                                      <p:cBhvr>
                                        <p:cTn id="22" dur="1000"/>
                                        <p:tgtEl>
                                          <p:spTgt spid="52228"/>
                                        </p:tgtEl>
                                      </p:cBhvr>
                                    </p:animEffect>
                                    <p:anim calcmode="lin" valueType="num">
                                      <p:cBhvr>
                                        <p:cTn id="23" dur="1000" fill="hold"/>
                                        <p:tgtEl>
                                          <p:spTgt spid="52228"/>
                                        </p:tgtEl>
                                        <p:attrNameLst>
                                          <p:attrName>ppt_x</p:attrName>
                                        </p:attrNameLst>
                                      </p:cBhvr>
                                      <p:tavLst>
                                        <p:tav tm="0">
                                          <p:val>
                                            <p:strVal val="#ppt_x"/>
                                          </p:val>
                                        </p:tav>
                                        <p:tav tm="100000">
                                          <p:val>
                                            <p:strVal val="#ppt_x"/>
                                          </p:val>
                                        </p:tav>
                                      </p:tavLst>
                                    </p:anim>
                                    <p:anim calcmode="lin" valueType="num">
                                      <p:cBhvr>
                                        <p:cTn id="24" dur="1000" fill="hold"/>
                                        <p:tgtEl>
                                          <p:spTgt spid="5222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2229"/>
                                        </p:tgtEl>
                                        <p:attrNameLst>
                                          <p:attrName>style.visibility</p:attrName>
                                        </p:attrNameLst>
                                      </p:cBhvr>
                                      <p:to>
                                        <p:strVal val="visible"/>
                                      </p:to>
                                    </p:set>
                                    <p:animEffect transition="in" filter="fade">
                                      <p:cBhvr>
                                        <p:cTn id="27" dur="1000"/>
                                        <p:tgtEl>
                                          <p:spTgt spid="52229"/>
                                        </p:tgtEl>
                                      </p:cBhvr>
                                    </p:animEffect>
                                    <p:anim calcmode="lin" valueType="num">
                                      <p:cBhvr>
                                        <p:cTn id="28" dur="1000" fill="hold"/>
                                        <p:tgtEl>
                                          <p:spTgt spid="52229"/>
                                        </p:tgtEl>
                                        <p:attrNameLst>
                                          <p:attrName>ppt_x</p:attrName>
                                        </p:attrNameLst>
                                      </p:cBhvr>
                                      <p:tavLst>
                                        <p:tav tm="0">
                                          <p:val>
                                            <p:strVal val="#ppt_x"/>
                                          </p:val>
                                        </p:tav>
                                        <p:tav tm="100000">
                                          <p:val>
                                            <p:strVal val="#ppt_x"/>
                                          </p:val>
                                        </p:tav>
                                      </p:tavLst>
                                    </p:anim>
                                    <p:anim calcmode="lin" valueType="num">
                                      <p:cBhvr>
                                        <p:cTn id="29"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8" grpId="0" animBg="1"/>
      <p:bldP spid="522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800" dirty="0">
                <a:latin typeface="Aharoni" pitchFamily="2" charset="-79"/>
                <a:cs typeface="Aharoni" pitchFamily="2" charset="-79"/>
              </a:rPr>
              <a:t>Value of the Church </a:t>
            </a:r>
            <a:r>
              <a:rPr lang="en-US" sz="4800" dirty="0" smtClean="0">
                <a:latin typeface="Aharoni" pitchFamily="2" charset="-79"/>
                <a:cs typeface="Aharoni" pitchFamily="2" charset="-79"/>
              </a:rPr>
              <a:t>to </a:t>
            </a:r>
            <a:r>
              <a:rPr lang="en-US" sz="4800" dirty="0" smtClean="0">
                <a:solidFill>
                  <a:schemeClr val="accent2">
                    <a:lumMod val="40000"/>
                    <a:lumOff val="60000"/>
                  </a:schemeClr>
                </a:solidFill>
                <a:latin typeface="Aharoni" pitchFamily="2" charset="-79"/>
                <a:cs typeface="Aharoni" pitchFamily="2" charset="-79"/>
              </a:rPr>
              <a:t>God</a:t>
            </a:r>
            <a:endParaRPr lang="en-US" sz="4800" dirty="0">
              <a:solidFill>
                <a:schemeClr val="accent2">
                  <a:lumMod val="40000"/>
                  <a:lumOff val="60000"/>
                </a:schemeClr>
              </a:solidFill>
              <a:latin typeface="Aharoni" pitchFamily="2" charset="-79"/>
              <a:cs typeface="Aharoni" pitchFamily="2" charset="-79"/>
            </a:endParaRPr>
          </a:p>
        </p:txBody>
      </p:sp>
      <p:sp>
        <p:nvSpPr>
          <p:cNvPr id="15363" name="Rectangle 3"/>
          <p:cNvSpPr>
            <a:spLocks noGrp="1" noChangeArrowheads="1"/>
          </p:cNvSpPr>
          <p:nvPr>
            <p:ph type="body" idx="1"/>
          </p:nvPr>
        </p:nvSpPr>
        <p:spPr/>
        <p:txBody>
          <a:bodyPr/>
          <a:lstStyle/>
          <a:p>
            <a:r>
              <a:rPr lang="en-US" sz="3600" dirty="0"/>
              <a:t>He is the Savior of (Eph. 5:23)</a:t>
            </a:r>
          </a:p>
          <a:p>
            <a:r>
              <a:rPr lang="en-US" sz="3600" dirty="0"/>
              <a:t>His beloved bride (Eph. 5:25)</a:t>
            </a:r>
          </a:p>
          <a:p>
            <a:r>
              <a:rPr lang="en-US" sz="3600" dirty="0"/>
              <a:t>His body (Eph. 1:22, 23)</a:t>
            </a:r>
          </a:p>
          <a:p>
            <a:r>
              <a:rPr lang="en-US" sz="3600" dirty="0"/>
              <a:t>His fullness of Him (Eph. 1:23)</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2000"/>
                                        <p:tgtEl>
                                          <p:spTgt spid="1536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2000"/>
                                        <p:tgtEl>
                                          <p:spTgt spid="15363">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800" dirty="0">
                <a:latin typeface="Aharoni" pitchFamily="2" charset="-79"/>
                <a:cs typeface="Aharoni" pitchFamily="2" charset="-79"/>
              </a:rPr>
              <a:t>Value of the Church </a:t>
            </a:r>
            <a:r>
              <a:rPr lang="en-US" sz="4800" dirty="0" smtClean="0">
                <a:latin typeface="Aharoni" pitchFamily="2" charset="-79"/>
                <a:cs typeface="Aharoni" pitchFamily="2" charset="-79"/>
              </a:rPr>
              <a:t>to </a:t>
            </a:r>
            <a:r>
              <a:rPr lang="en-US" sz="4800" dirty="0" smtClean="0">
                <a:solidFill>
                  <a:schemeClr val="accent2">
                    <a:lumMod val="40000"/>
                    <a:lumOff val="60000"/>
                  </a:schemeClr>
                </a:solidFill>
                <a:latin typeface="Aharoni" pitchFamily="2" charset="-79"/>
                <a:cs typeface="Aharoni" pitchFamily="2" charset="-79"/>
              </a:rPr>
              <a:t>you</a:t>
            </a:r>
            <a:r>
              <a:rPr lang="en-US" sz="4800" dirty="0" smtClean="0">
                <a:latin typeface="Aharoni" pitchFamily="2" charset="-79"/>
                <a:cs typeface="Aharoni" pitchFamily="2" charset="-79"/>
              </a:rPr>
              <a:t>?</a:t>
            </a:r>
            <a:endParaRPr lang="en-US" sz="4800" dirty="0">
              <a:latin typeface="Aharoni" pitchFamily="2" charset="-79"/>
              <a:cs typeface="Aharoni" pitchFamily="2" charset="-79"/>
            </a:endParaRPr>
          </a:p>
        </p:txBody>
      </p:sp>
      <p:sp>
        <p:nvSpPr>
          <p:cNvPr id="14339" name="Rectangle 3"/>
          <p:cNvSpPr>
            <a:spLocks noGrp="1" noChangeArrowheads="1"/>
          </p:cNvSpPr>
          <p:nvPr>
            <p:ph type="body" idx="1"/>
          </p:nvPr>
        </p:nvSpPr>
        <p:spPr/>
        <p:txBody>
          <a:bodyPr/>
          <a:lstStyle/>
          <a:p>
            <a:r>
              <a:rPr lang="en-US"/>
              <a:t>“But seek first the kingdom of God and His righteousness, and all these things shall be added to you” (Matt. 6:33)</a:t>
            </a:r>
          </a:p>
        </p:txBody>
      </p:sp>
      <p:sp>
        <p:nvSpPr>
          <p:cNvPr id="14340" name="WordArt 4"/>
          <p:cNvSpPr>
            <a:spLocks noChangeArrowheads="1" noChangeShapeType="1" noTextEdit="1"/>
          </p:cNvSpPr>
          <p:nvPr/>
        </p:nvSpPr>
        <p:spPr bwMode="auto">
          <a:xfrm>
            <a:off x="990600" y="3733800"/>
            <a:ext cx="1295400" cy="2438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sp>
        <p:nvSpPr>
          <p:cNvPr id="14341" name="Text Box 5"/>
          <p:cNvSpPr txBox="1">
            <a:spLocks noChangeArrowheads="1"/>
          </p:cNvSpPr>
          <p:nvPr/>
        </p:nvSpPr>
        <p:spPr bwMode="auto">
          <a:xfrm>
            <a:off x="2438400" y="3975100"/>
            <a:ext cx="5943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sz="3600">
                <a:effectLst>
                  <a:outerShdw blurRad="38100" dist="38100" dir="2700000" algn="tl">
                    <a:srgbClr val="000000"/>
                  </a:outerShdw>
                </a:effectLst>
              </a:rPr>
              <a:t>ttitude </a:t>
            </a:r>
          </a:p>
          <a:p>
            <a:pPr lvl="1"/>
            <a:r>
              <a:rPr lang="en-US" sz="3600">
                <a:effectLst>
                  <a:outerShdw blurRad="38100" dist="38100" dir="2700000" algn="tl">
                    <a:srgbClr val="000000"/>
                  </a:outerShdw>
                </a:effectLst>
              </a:rPr>
              <a:t>ctions </a:t>
            </a:r>
          </a:p>
          <a:p>
            <a:pPr lvl="1"/>
            <a:r>
              <a:rPr lang="en-US" sz="3600">
                <a:effectLst>
                  <a:outerShdw blurRad="38100" dist="38100" dir="2700000" algn="tl">
                    <a:srgbClr val="000000"/>
                  </a:outerShdw>
                </a:effectLst>
              </a:rPr>
              <a:t>ttendance </a:t>
            </a:r>
          </a:p>
          <a:p>
            <a:pPr lvl="1"/>
            <a:endParaRPr lang="en-US" sz="36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6019800" y="0"/>
            <a:ext cx="3124200" cy="6858000"/>
          </a:xfrm>
          <a:prstGeom prst="rect">
            <a:avLst/>
          </a:prstGeom>
          <a:solidFill>
            <a:schemeClr val="tx1"/>
          </a:solidFill>
          <a:ln w="9525">
            <a:solidFill>
              <a:schemeClr val="bg1">
                <a:lumMod val="50000"/>
              </a:schemeClr>
            </a:solidFill>
            <a:miter lim="800000"/>
            <a:headEnd/>
            <a:tailEnd/>
          </a:ln>
          <a:effectLst>
            <a:outerShdw dist="35921" dir="2700000" algn="ctr" rotWithShape="0">
              <a:schemeClr val="bg2"/>
            </a:outerShdw>
          </a:effectLst>
        </p:spPr>
        <p:txBody>
          <a:bodyPr wrap="none" anchor="ctr"/>
          <a:lstStyle/>
          <a:p>
            <a:endParaRPr lang="en-US"/>
          </a:p>
        </p:txBody>
      </p:sp>
      <p:sp>
        <p:nvSpPr>
          <p:cNvPr id="13314" name="Rectangle 2"/>
          <p:cNvSpPr>
            <a:spLocks noGrp="1" noChangeArrowheads="1"/>
          </p:cNvSpPr>
          <p:nvPr>
            <p:ph type="title"/>
          </p:nvPr>
        </p:nvSpPr>
        <p:spPr/>
        <p:txBody>
          <a:bodyPr/>
          <a:lstStyle/>
          <a:p>
            <a:r>
              <a:rPr lang="en-US"/>
              <a:t>Centers On</a:t>
            </a:r>
          </a:p>
        </p:txBody>
      </p:sp>
      <p:sp>
        <p:nvSpPr>
          <p:cNvPr id="13315" name="Rectangle 3"/>
          <p:cNvSpPr>
            <a:spLocks noGrp="1" noChangeArrowheads="1"/>
          </p:cNvSpPr>
          <p:nvPr>
            <p:ph type="body" idx="1"/>
          </p:nvPr>
        </p:nvSpPr>
        <p:spPr>
          <a:xfrm>
            <a:off x="457200" y="1905000"/>
            <a:ext cx="5486400" cy="4114800"/>
          </a:xfrm>
        </p:spPr>
        <p:txBody>
          <a:bodyPr/>
          <a:lstStyle/>
          <a:p>
            <a:r>
              <a:rPr lang="en-US" dirty="0">
                <a:solidFill>
                  <a:schemeClr val="folHlink"/>
                </a:solidFill>
              </a:rPr>
              <a:t>The Church – Acts 20:28</a:t>
            </a:r>
          </a:p>
          <a:p>
            <a:pPr>
              <a:buFont typeface="Wingdings" pitchFamily="2" charset="2"/>
              <a:buChar char="ü"/>
            </a:pPr>
            <a:r>
              <a:rPr lang="en-US" dirty="0">
                <a:latin typeface="Aharoni" pitchFamily="2" charset="-79"/>
                <a:cs typeface="Aharoni" pitchFamily="2" charset="-79"/>
              </a:rPr>
              <a:t>Redemption </a:t>
            </a:r>
          </a:p>
          <a:p>
            <a:pPr lvl="1"/>
            <a:r>
              <a:rPr lang="en-US" dirty="0"/>
              <a:t>“In Him we have redemption through His blood, the forgiveness of sins, according to the riches of His grace” (Eph. 1:7)</a:t>
            </a:r>
          </a:p>
        </p:txBody>
      </p:sp>
      <p:pic>
        <p:nvPicPr>
          <p:cNvPr id="13316" name="Picture 4" descr="n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90800"/>
            <a:ext cx="1792288" cy="220980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6172200" y="152400"/>
            <a:ext cx="2819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0000"/>
                </a:solidFill>
                <a:latin typeface="Segoe UI Semibold" pitchFamily="34" charset="0"/>
                <a:ea typeface="Segoe UI" pitchFamily="34" charset="0"/>
                <a:cs typeface="Segoe UI" pitchFamily="34" charset="0"/>
              </a:rPr>
              <a:t>“a releasing effected by payment of ransom” </a:t>
            </a:r>
            <a:r>
              <a:rPr lang="en-US" sz="2800" dirty="0">
                <a:solidFill>
                  <a:srgbClr val="FF0000"/>
                </a:solidFill>
              </a:rPr>
              <a:t/>
            </a:r>
            <a:br>
              <a:rPr lang="en-US" sz="2800" dirty="0">
                <a:solidFill>
                  <a:srgbClr val="FF0000"/>
                </a:solidFill>
              </a:rPr>
            </a:br>
            <a:r>
              <a:rPr lang="en-US" dirty="0">
                <a:solidFill>
                  <a:srgbClr val="060606"/>
                </a:solidFill>
              </a:rPr>
              <a:t>(Online Bible Greek Lexicon)</a:t>
            </a:r>
          </a:p>
        </p:txBody>
      </p:sp>
      <p:sp>
        <p:nvSpPr>
          <p:cNvPr id="13319" name="Text Box 7"/>
          <p:cNvSpPr txBox="1">
            <a:spLocks noChangeArrowheads="1"/>
          </p:cNvSpPr>
          <p:nvPr/>
        </p:nvSpPr>
        <p:spPr bwMode="auto">
          <a:xfrm>
            <a:off x="6172200" y="4876800"/>
            <a:ext cx="2895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0000"/>
                </a:solidFill>
              </a:rPr>
              <a:t>“after he is sold he may be redeemed again. One of his brothers may redeem him” </a:t>
            </a:r>
            <a:br>
              <a:rPr lang="en-US" sz="2000" b="1">
                <a:solidFill>
                  <a:srgbClr val="FF0000"/>
                </a:solidFill>
              </a:rPr>
            </a:br>
            <a:r>
              <a:rPr lang="en-US" sz="2000" b="1">
                <a:solidFill>
                  <a:srgbClr val="FF0000"/>
                </a:solidFill>
              </a:rPr>
              <a:t>(Lev. 25:48)</a:t>
            </a:r>
          </a:p>
        </p:txBody>
      </p:sp>
      <p:sp>
        <p:nvSpPr>
          <p:cNvPr id="13321" name="Text Box 9"/>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
        <p:nvSpPr>
          <p:cNvPr id="2" name="Rectangle 1"/>
          <p:cNvSpPr/>
          <p:nvPr/>
        </p:nvSpPr>
        <p:spPr bwMode="auto">
          <a:xfrm>
            <a:off x="6019800" y="2514600"/>
            <a:ext cx="3124200" cy="2286000"/>
          </a:xfrm>
          <a:prstGeom prst="rect">
            <a:avLst/>
          </a:prstGeom>
          <a:gradFill flip="none" rotWithShape="1">
            <a:gsLst>
              <a:gs pos="95000">
                <a:srgbClr val="060606"/>
              </a:gs>
              <a:gs pos="0">
                <a:schemeClr val="bg1">
                  <a:tint val="80000"/>
                  <a:satMod val="300000"/>
                  <a:lumMod val="84000"/>
                  <a:alpha val="0"/>
                </a:schemeClr>
              </a:gs>
              <a:gs pos="68000">
                <a:schemeClr val="bg1">
                  <a:lumMod val="50000"/>
                  <a:alpha val="54000"/>
                </a:schemeClr>
              </a:gs>
              <a:gs pos="100000">
                <a:srgbClr val="C00000"/>
              </a:gs>
            </a:gsLst>
            <a:path path="circle">
              <a:fillToRect l="50000" t="50000" r="50000" b="50000"/>
            </a:path>
            <a:tileRect/>
          </a:gra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19800" y="0"/>
            <a:ext cx="3124200" cy="6858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Grp="1" noChangeArrowheads="1"/>
          </p:cNvSpPr>
          <p:nvPr>
            <p:ph type="title"/>
          </p:nvPr>
        </p:nvSpPr>
        <p:spPr/>
        <p:txBody>
          <a:bodyPr/>
          <a:lstStyle/>
          <a:p>
            <a:r>
              <a:rPr lang="en-US"/>
              <a:t>Centers On</a:t>
            </a:r>
          </a:p>
        </p:txBody>
      </p:sp>
      <p:sp>
        <p:nvSpPr>
          <p:cNvPr id="22532" name="Rectangle 4"/>
          <p:cNvSpPr>
            <a:spLocks noGrp="1" noChangeArrowheads="1"/>
          </p:cNvSpPr>
          <p:nvPr>
            <p:ph type="body" idx="1"/>
          </p:nvPr>
        </p:nvSpPr>
        <p:spPr>
          <a:xfrm>
            <a:off x="457200" y="1905000"/>
            <a:ext cx="5486400" cy="4114800"/>
          </a:xfrm>
        </p:spPr>
        <p:txBody>
          <a:bodyPr/>
          <a:lstStyle/>
          <a:p>
            <a:r>
              <a:rPr lang="en-US" dirty="0">
                <a:solidFill>
                  <a:schemeClr val="folHlink"/>
                </a:solidFill>
              </a:rPr>
              <a:t>The Church – Acts 20:28</a:t>
            </a:r>
          </a:p>
          <a:p>
            <a:pPr>
              <a:buFont typeface="Wingdings" pitchFamily="2" charset="2"/>
              <a:buChar char="ü"/>
            </a:pPr>
            <a:r>
              <a:rPr lang="en-US" dirty="0">
                <a:latin typeface="Aharoni" pitchFamily="2" charset="-79"/>
                <a:cs typeface="Aharoni" pitchFamily="2" charset="-79"/>
              </a:rPr>
              <a:t>Redemption </a:t>
            </a:r>
          </a:p>
          <a:p>
            <a:pPr lvl="1"/>
            <a:r>
              <a:rPr lang="en-US" dirty="0"/>
              <a:t>“just as the Son of Man did not come to be served, but to serve, and to give His life a ransom for many” (Matt. 20:28)</a:t>
            </a:r>
          </a:p>
        </p:txBody>
      </p:sp>
      <p:pic>
        <p:nvPicPr>
          <p:cNvPr id="22533" name="Picture 5" descr="n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90800"/>
            <a:ext cx="1792288" cy="220980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6172200" y="152400"/>
            <a:ext cx="2819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0000"/>
                </a:solidFill>
                <a:latin typeface="Segoe UI Semibold" pitchFamily="34" charset="0"/>
              </a:rPr>
              <a:t>“a releasing effected by payment of ransom” </a:t>
            </a:r>
            <a:r>
              <a:rPr lang="en-US" sz="2800" dirty="0">
                <a:solidFill>
                  <a:srgbClr val="FF0000"/>
                </a:solidFill>
              </a:rPr>
              <a:t/>
            </a:r>
            <a:br>
              <a:rPr lang="en-US" sz="2800" dirty="0">
                <a:solidFill>
                  <a:srgbClr val="FF0000"/>
                </a:solidFill>
              </a:rPr>
            </a:br>
            <a:r>
              <a:rPr lang="en-US" dirty="0">
                <a:solidFill>
                  <a:srgbClr val="FF0000"/>
                </a:solidFill>
              </a:rPr>
              <a:t>(Online Bible Greek Lexicon)</a:t>
            </a:r>
          </a:p>
        </p:txBody>
      </p:sp>
      <p:sp>
        <p:nvSpPr>
          <p:cNvPr id="22535" name="Text Box 7"/>
          <p:cNvSpPr txBox="1">
            <a:spLocks noChangeArrowheads="1"/>
          </p:cNvSpPr>
          <p:nvPr/>
        </p:nvSpPr>
        <p:spPr bwMode="auto">
          <a:xfrm>
            <a:off x="6172200" y="4876800"/>
            <a:ext cx="2895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0000"/>
                </a:solidFill>
              </a:rPr>
              <a:t>“after he is sold he may be redeemed again. One of his brothers may redeem him” </a:t>
            </a:r>
            <a:br>
              <a:rPr lang="en-US" sz="2000" b="1">
                <a:solidFill>
                  <a:srgbClr val="FF0000"/>
                </a:solidFill>
              </a:rPr>
            </a:br>
            <a:r>
              <a:rPr lang="en-US" sz="2000" b="1">
                <a:solidFill>
                  <a:srgbClr val="FF0000"/>
                </a:solidFill>
              </a:rPr>
              <a:t>(Lev. 25:48)</a:t>
            </a:r>
          </a:p>
        </p:txBody>
      </p:sp>
      <p:sp>
        <p:nvSpPr>
          <p:cNvPr id="22536" name="Text Box 8"/>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
        <p:nvSpPr>
          <p:cNvPr id="11" name="Rectangle 10"/>
          <p:cNvSpPr/>
          <p:nvPr/>
        </p:nvSpPr>
        <p:spPr bwMode="auto">
          <a:xfrm>
            <a:off x="6019800" y="2514600"/>
            <a:ext cx="3124200" cy="2286000"/>
          </a:xfrm>
          <a:prstGeom prst="rect">
            <a:avLst/>
          </a:prstGeom>
          <a:gradFill flip="none" rotWithShape="1">
            <a:gsLst>
              <a:gs pos="95000">
                <a:srgbClr val="060606"/>
              </a:gs>
              <a:gs pos="0">
                <a:schemeClr val="bg1">
                  <a:tint val="80000"/>
                  <a:satMod val="300000"/>
                  <a:lumMod val="84000"/>
                  <a:alpha val="0"/>
                </a:schemeClr>
              </a:gs>
              <a:gs pos="68000">
                <a:schemeClr val="bg1">
                  <a:lumMod val="50000"/>
                  <a:alpha val="54000"/>
                </a:schemeClr>
              </a:gs>
              <a:gs pos="100000">
                <a:srgbClr val="C00000"/>
              </a:gs>
            </a:gsLst>
            <a:path path="circle">
              <a:fillToRect l="50000" t="50000" r="50000" b="50000"/>
            </a:path>
            <a:tileRect/>
          </a:gra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Centers On</a:t>
            </a:r>
          </a:p>
        </p:txBody>
      </p:sp>
      <p:sp>
        <p:nvSpPr>
          <p:cNvPr id="19459" name="Rectangle 3"/>
          <p:cNvSpPr>
            <a:spLocks noGrp="1" noChangeArrowheads="1"/>
          </p:cNvSpPr>
          <p:nvPr>
            <p:ph type="body" idx="1"/>
          </p:nvPr>
        </p:nvSpPr>
        <p:spPr>
          <a:xfrm>
            <a:off x="457200" y="1905000"/>
            <a:ext cx="8229600" cy="4953000"/>
          </a:xfrm>
        </p:spPr>
        <p:txBody>
          <a:bodyPr/>
          <a:lstStyle/>
          <a:p>
            <a:r>
              <a:rPr lang="en-US" sz="2800" dirty="0">
                <a:solidFill>
                  <a:schemeClr val="folHlink"/>
                </a:solidFill>
              </a:rPr>
              <a:t>The Church – Acts 20:28</a:t>
            </a:r>
          </a:p>
          <a:p>
            <a:r>
              <a:rPr lang="en-US" sz="2800" dirty="0">
                <a:solidFill>
                  <a:schemeClr val="folHlink"/>
                </a:solidFill>
              </a:rPr>
              <a:t>Redemption – Eph. 1:7</a:t>
            </a:r>
          </a:p>
          <a:p>
            <a:pPr>
              <a:buFont typeface="Wingdings" pitchFamily="2" charset="2"/>
              <a:buChar char="ü"/>
            </a:pPr>
            <a:r>
              <a:rPr lang="en-US" sz="2800" dirty="0">
                <a:latin typeface="Aharoni" pitchFamily="2" charset="-79"/>
                <a:cs typeface="Aharoni" pitchFamily="2" charset="-79"/>
              </a:rPr>
              <a:t>The Lord’s Supper</a:t>
            </a:r>
          </a:p>
          <a:p>
            <a:pPr lvl="1"/>
            <a:r>
              <a:rPr lang="en-US" sz="2400" b="1" dirty="0"/>
              <a:t>“and when He had given thanks, He broke it and said, ‘Take, eat; this is My body which is broken for you; do this in remembrance of Me.’ In the same manner He also took the cup after supper, saying, ‘This cup is the new covenant in My blood. This do, as often as you drink it, in remembrance of Me.’ For as often as you eat this bread and drink this cup, you proclaim the Lord’s death till He comes” (1 Cor. 11:24-26)</a:t>
            </a:r>
          </a:p>
        </p:txBody>
      </p:sp>
      <p:pic>
        <p:nvPicPr>
          <p:cNvPr id="19467" name="Picture 11" descr="communion"/>
          <p:cNvPicPr>
            <a:picLocks noChangeAspect="1" noChangeArrowheads="1"/>
          </p:cNvPicPr>
          <p:nvPr/>
        </p:nvPicPr>
        <p:blipFill>
          <a:blip r:embed="rId3">
            <a:extLst>
              <a:ext uri="{28A0092B-C50C-407E-A947-70E740481C1C}">
                <a14:useLocalDpi xmlns:a14="http://schemas.microsoft.com/office/drawing/2010/main" val="0"/>
              </a:ext>
            </a:extLst>
          </a:blip>
          <a:srcRect r="2206"/>
          <a:stretch>
            <a:fillRect/>
          </a:stretch>
        </p:blipFill>
        <p:spPr bwMode="auto">
          <a:xfrm>
            <a:off x="5943600" y="74613"/>
            <a:ext cx="3130550" cy="2363787"/>
          </a:xfrm>
          <a:prstGeom prst="rect">
            <a:avLst/>
          </a:prstGeom>
          <a:noFill/>
          <a:ln w="28575">
            <a:solidFill>
              <a:schemeClr val="bg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9468" name="Text Box 12"/>
          <p:cNvSpPr txBox="1">
            <a:spLocks noChangeArrowheads="1"/>
          </p:cNvSpPr>
          <p:nvPr/>
        </p:nvSpPr>
        <p:spPr bwMode="auto">
          <a:xfrm>
            <a:off x="490538" y="109538"/>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a cross-centered religion</a:t>
            </a:r>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28685" name="Group 13"/>
          <p:cNvGrpSpPr>
            <a:grpSpLocks/>
          </p:cNvGrpSpPr>
          <p:nvPr/>
        </p:nvGrpSpPr>
        <p:grpSpPr bwMode="auto">
          <a:xfrm>
            <a:off x="1524000" y="2514600"/>
            <a:ext cx="6553200" cy="3200400"/>
            <a:chOff x="960" y="1584"/>
            <a:chExt cx="4128" cy="2016"/>
          </a:xfrm>
        </p:grpSpPr>
        <p:sp>
          <p:nvSpPr>
            <p:cNvPr id="28681" name="Rectangle 9"/>
            <p:cNvSpPr>
              <a:spLocks noChangeArrowheads="1"/>
            </p:cNvSpPr>
            <p:nvPr/>
          </p:nvSpPr>
          <p:spPr bwMode="auto">
            <a:xfrm>
              <a:off x="2064" y="3024"/>
              <a:ext cx="576" cy="288"/>
            </a:xfrm>
            <a:prstGeom prst="rect">
              <a:avLst/>
            </a:prstGeom>
            <a:solidFill>
              <a:srgbClr val="800000"/>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10"/>
            <p:cNvSpPr>
              <a:spLocks noChangeArrowheads="1"/>
            </p:cNvSpPr>
            <p:nvPr/>
          </p:nvSpPr>
          <p:spPr bwMode="auto">
            <a:xfrm>
              <a:off x="960" y="1584"/>
              <a:ext cx="2016" cy="288"/>
            </a:xfrm>
            <a:prstGeom prst="rect">
              <a:avLst/>
            </a:prstGeom>
            <a:solidFill>
              <a:srgbClr val="800000"/>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p:nvSpPr>
          <p:spPr bwMode="auto">
            <a:xfrm>
              <a:off x="2112" y="3312"/>
              <a:ext cx="672" cy="288"/>
            </a:xfrm>
            <a:prstGeom prst="rect">
              <a:avLst/>
            </a:prstGeom>
            <a:solidFill>
              <a:srgbClr val="800000"/>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Freeform 12"/>
            <p:cNvSpPr>
              <a:spLocks/>
            </p:cNvSpPr>
            <p:nvPr/>
          </p:nvSpPr>
          <p:spPr bwMode="auto">
            <a:xfrm>
              <a:off x="2640" y="1584"/>
              <a:ext cx="2448" cy="1488"/>
            </a:xfrm>
            <a:custGeom>
              <a:avLst/>
              <a:gdLst>
                <a:gd name="T0" fmla="*/ 0 w 2448"/>
                <a:gd name="T1" fmla="*/ 1488 h 1488"/>
                <a:gd name="T2" fmla="*/ 2448 w 2448"/>
                <a:gd name="T3" fmla="*/ 1488 h 1488"/>
                <a:gd name="T4" fmla="*/ 2448 w 2448"/>
                <a:gd name="T5" fmla="*/ 0 h 1488"/>
                <a:gd name="T6" fmla="*/ 336 w 2448"/>
                <a:gd name="T7" fmla="*/ 0 h 1488"/>
              </a:gdLst>
              <a:ahLst/>
              <a:cxnLst>
                <a:cxn ang="0">
                  <a:pos x="T0" y="T1"/>
                </a:cxn>
                <a:cxn ang="0">
                  <a:pos x="T2" y="T3"/>
                </a:cxn>
                <a:cxn ang="0">
                  <a:pos x="T4" y="T5"/>
                </a:cxn>
                <a:cxn ang="0">
                  <a:pos x="T6" y="T7"/>
                </a:cxn>
              </a:cxnLst>
              <a:rect l="0" t="0" r="r" b="b"/>
              <a:pathLst>
                <a:path w="2448" h="1488">
                  <a:moveTo>
                    <a:pt x="0" y="1488"/>
                  </a:moveTo>
                  <a:lnTo>
                    <a:pt x="2448" y="1488"/>
                  </a:lnTo>
                  <a:lnTo>
                    <a:pt x="2448" y="0"/>
                  </a:lnTo>
                  <a:lnTo>
                    <a:pt x="336" y="0"/>
                  </a:lnTo>
                </a:path>
              </a:pathLst>
            </a:custGeom>
            <a:noFill/>
            <a:ln w="5715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80" name="Group 8"/>
          <p:cNvGrpSpPr>
            <a:grpSpLocks/>
          </p:cNvGrpSpPr>
          <p:nvPr/>
        </p:nvGrpSpPr>
        <p:grpSpPr bwMode="auto">
          <a:xfrm>
            <a:off x="381000" y="2970213"/>
            <a:ext cx="5029200" cy="2311400"/>
            <a:chOff x="240" y="1871"/>
            <a:chExt cx="3168" cy="1456"/>
          </a:xfrm>
        </p:grpSpPr>
        <p:sp>
          <p:nvSpPr>
            <p:cNvPr id="28677" name="Rectangle 5"/>
            <p:cNvSpPr>
              <a:spLocks noChangeArrowheads="1"/>
            </p:cNvSpPr>
            <p:nvPr/>
          </p:nvSpPr>
          <p:spPr bwMode="auto">
            <a:xfrm>
              <a:off x="480" y="3039"/>
              <a:ext cx="1536" cy="288"/>
            </a:xfrm>
            <a:prstGeom prst="rect">
              <a:avLst/>
            </a:prstGeom>
            <a:solidFill>
              <a:srgbClr val="000000"/>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p:nvSpPr>
          <p:spPr bwMode="auto">
            <a:xfrm>
              <a:off x="480" y="1871"/>
              <a:ext cx="2928" cy="288"/>
            </a:xfrm>
            <a:prstGeom prst="rect">
              <a:avLst/>
            </a:prstGeom>
            <a:solidFill>
              <a:srgbClr val="000000"/>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Freeform 7"/>
            <p:cNvSpPr>
              <a:spLocks/>
            </p:cNvSpPr>
            <p:nvPr/>
          </p:nvSpPr>
          <p:spPr bwMode="auto">
            <a:xfrm>
              <a:off x="240" y="2016"/>
              <a:ext cx="240" cy="1152"/>
            </a:xfrm>
            <a:custGeom>
              <a:avLst/>
              <a:gdLst>
                <a:gd name="T0" fmla="*/ 240 w 240"/>
                <a:gd name="T1" fmla="*/ 1152 h 1152"/>
                <a:gd name="T2" fmla="*/ 0 w 240"/>
                <a:gd name="T3" fmla="*/ 1152 h 1152"/>
                <a:gd name="T4" fmla="*/ 0 w 240"/>
                <a:gd name="T5" fmla="*/ 0 h 1152"/>
                <a:gd name="T6" fmla="*/ 240 w 240"/>
                <a:gd name="T7" fmla="*/ 0 h 1152"/>
              </a:gdLst>
              <a:ahLst/>
              <a:cxnLst>
                <a:cxn ang="0">
                  <a:pos x="T0" y="T1"/>
                </a:cxn>
                <a:cxn ang="0">
                  <a:pos x="T2" y="T3"/>
                </a:cxn>
                <a:cxn ang="0">
                  <a:pos x="T4" y="T5"/>
                </a:cxn>
                <a:cxn ang="0">
                  <a:pos x="T6" y="T7"/>
                </a:cxn>
              </a:cxnLst>
              <a:rect l="0" t="0" r="r" b="b"/>
              <a:pathLst>
                <a:path w="240" h="1152">
                  <a:moveTo>
                    <a:pt x="240" y="1152"/>
                  </a:moveTo>
                  <a:lnTo>
                    <a:pt x="0" y="1152"/>
                  </a:lnTo>
                  <a:lnTo>
                    <a:pt x="0" y="0"/>
                  </a:lnTo>
                  <a:lnTo>
                    <a:pt x="240" y="0"/>
                  </a:lnTo>
                </a:path>
              </a:pathLst>
            </a:custGeom>
            <a:noFill/>
            <a:ln w="5715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674" name="Rectangle 2"/>
          <p:cNvSpPr>
            <a:spLocks noGrp="1" noChangeArrowheads="1"/>
          </p:cNvSpPr>
          <p:nvPr>
            <p:ph type="title"/>
          </p:nvPr>
        </p:nvSpPr>
        <p:spPr/>
        <p:txBody>
          <a:bodyPr/>
          <a:lstStyle/>
          <a:p>
            <a:r>
              <a:rPr lang="en-US" sz="4000" dirty="0" smtClean="0">
                <a:latin typeface="Aharoni" pitchFamily="2" charset="-79"/>
                <a:cs typeface="Aharoni" pitchFamily="2" charset="-79"/>
              </a:rPr>
              <a:t>When Early </a:t>
            </a:r>
            <a:r>
              <a:rPr lang="en-US" sz="4000" dirty="0">
                <a:latin typeface="Aharoni" pitchFamily="2" charset="-79"/>
                <a:cs typeface="Aharoni" pitchFamily="2" charset="-79"/>
              </a:rPr>
              <a:t>Christians Met </a:t>
            </a:r>
            <a:r>
              <a:rPr lang="en-US" sz="4000" dirty="0" smtClean="0">
                <a:latin typeface="Aharoni" pitchFamily="2" charset="-79"/>
                <a:cs typeface="Aharoni" pitchFamily="2" charset="-79"/>
              </a:rPr>
              <a:t>to </a:t>
            </a:r>
            <a:r>
              <a:rPr lang="en-US" sz="4000" dirty="0">
                <a:latin typeface="Aharoni" pitchFamily="2" charset="-79"/>
                <a:cs typeface="Aharoni" pitchFamily="2" charset="-79"/>
              </a:rPr>
              <a:t>Partake of the Lord’s </a:t>
            </a:r>
            <a:r>
              <a:rPr lang="en-US" sz="4000" dirty="0" smtClean="0">
                <a:latin typeface="Aharoni" pitchFamily="2" charset="-79"/>
                <a:cs typeface="Aharoni" pitchFamily="2" charset="-79"/>
              </a:rPr>
              <a:t>Supper…</a:t>
            </a:r>
            <a:endParaRPr lang="en-US" sz="4000" dirty="0">
              <a:latin typeface="Aharoni" pitchFamily="2" charset="-79"/>
              <a:cs typeface="Aharoni" pitchFamily="2" charset="-79"/>
            </a:endParaRPr>
          </a:p>
        </p:txBody>
      </p:sp>
      <p:sp>
        <p:nvSpPr>
          <p:cNvPr id="28675" name="Rectangle 3"/>
          <p:cNvSpPr>
            <a:spLocks noGrp="1" noChangeArrowheads="1"/>
          </p:cNvSpPr>
          <p:nvPr>
            <p:ph type="body" idx="1"/>
          </p:nvPr>
        </p:nvSpPr>
        <p:spPr>
          <a:xfrm>
            <a:off x="457200" y="2057400"/>
            <a:ext cx="7315200" cy="4572000"/>
          </a:xfrm>
        </p:spPr>
        <p:txBody>
          <a:bodyPr/>
          <a:lstStyle/>
          <a:p>
            <a:pPr>
              <a:lnSpc>
                <a:spcPct val="90000"/>
              </a:lnSpc>
            </a:pPr>
            <a:r>
              <a:rPr lang="en-US" dirty="0"/>
              <a:t>“And they continued steadfastly in the apostles’ doctrine and fellowship, in the breaking of bread, and in prayers” (Acts 2:42)</a:t>
            </a:r>
          </a:p>
          <a:p>
            <a:pPr>
              <a:lnSpc>
                <a:spcPct val="90000"/>
              </a:lnSpc>
            </a:pPr>
            <a:r>
              <a:rPr lang="en-US" dirty="0"/>
              <a:t>“</a:t>
            </a:r>
            <a:r>
              <a:rPr lang="en-US" dirty="0">
                <a:solidFill>
                  <a:srgbClr val="FFC000"/>
                </a:solidFill>
                <a:latin typeface="Aharoni" pitchFamily="2" charset="-79"/>
                <a:cs typeface="Aharoni" pitchFamily="2" charset="-79"/>
              </a:rPr>
              <a:t>Now on the first day of the week</a:t>
            </a:r>
            <a:r>
              <a:rPr lang="en-US" dirty="0"/>
              <a:t>, when the disciples came together to break bread, Paul, ready to depart the next day, spoke to them and continued his message until midnight” (Acts 20:7)</a:t>
            </a:r>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28685"/>
                                        </p:tgtEl>
                                        <p:attrNameLst>
                                          <p:attrName>style.visibility</p:attrName>
                                        </p:attrNameLst>
                                      </p:cBhvr>
                                      <p:to>
                                        <p:strVal val="visible"/>
                                      </p:to>
                                    </p:set>
                                    <p:animEffect transition="in" filter="strips(downLeft)">
                                      <p:cBhvr>
                                        <p:cTn id="15" dur="500"/>
                                        <p:tgtEl>
                                          <p:spTgt spid="286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42" fill="hold" nodeType="clickEffect">
                                  <p:stCondLst>
                                    <p:cond delay="0"/>
                                  </p:stCondLst>
                                  <p:childTnLst>
                                    <p:set>
                                      <p:cBhvr>
                                        <p:cTn id="19" dur="1" fill="hold">
                                          <p:stCondLst>
                                            <p:cond delay="0"/>
                                          </p:stCondLst>
                                        </p:cTn>
                                        <p:tgtEl>
                                          <p:spTgt spid="28680"/>
                                        </p:tgtEl>
                                        <p:attrNameLst>
                                          <p:attrName>style.visibility</p:attrName>
                                        </p:attrNameLst>
                                      </p:cBhvr>
                                      <p:to>
                                        <p:strVal val="visible"/>
                                      </p:to>
                                    </p:set>
                                    <p:animEffect transition="in" filter="barn(outHorizontal)">
                                      <p:cBhvr>
                                        <p:cTn id="20" dur="20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5000">
              <a:srgbClr val="060606"/>
            </a:gs>
            <a:gs pos="0">
              <a:schemeClr val="bg1">
                <a:tint val="80000"/>
                <a:satMod val="300000"/>
              </a:schemeClr>
            </a:gs>
            <a:gs pos="81000">
              <a:schemeClr val="bg1">
                <a:lumMod val="50000"/>
              </a:schemeClr>
            </a:gs>
            <a:gs pos="100000">
              <a:srgbClr val="C0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990600" y="1885950"/>
            <a:ext cx="7315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dirty="0" smtClean="0">
                <a:latin typeface="Andalus" pitchFamily="18" charset="-78"/>
                <a:cs typeface="Andalus" pitchFamily="18" charset="-78"/>
              </a:rPr>
              <a:t>Is A Church That Only Partakes Of The Lord’s Supper Once In A While Centered On The Cross!</a:t>
            </a:r>
            <a:endParaRPr lang="en-US" sz="4400" dirty="0">
              <a:latin typeface="Andalus" pitchFamily="18" charset="-78"/>
              <a:cs typeface="Andalus" pitchFamily="18" charset="-78"/>
            </a:endParaRPr>
          </a:p>
        </p:txBody>
      </p:sp>
      <p:sp>
        <p:nvSpPr>
          <p:cNvPr id="2" name="Rectangle 1"/>
          <p:cNvSpPr/>
          <p:nvPr/>
        </p:nvSpPr>
        <p:spPr>
          <a:xfrm>
            <a:off x="1839578" y="400050"/>
            <a:ext cx="5617243" cy="646331"/>
          </a:xfrm>
          <a:prstGeom prst="rect">
            <a:avLst/>
          </a:prstGeom>
        </p:spPr>
        <p:txBody>
          <a:bodyPr wrap="none">
            <a:spAutoFit/>
          </a:bodyPr>
          <a:lstStyle/>
          <a:p>
            <a:pPr algn="ctr"/>
            <a:r>
              <a:rPr lang="en-US" sz="3600" dirty="0" smtClean="0">
                <a:latin typeface="Andalus" pitchFamily="18" charset="-78"/>
                <a:cs typeface="Andalus" pitchFamily="18" charset="-78"/>
              </a:rPr>
              <a:t>monthly, quarterly, yearly? </a:t>
            </a:r>
            <a:endParaRPr lang="en-US" sz="36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5715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oss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504</TotalTime>
  <Words>2863</Words>
  <Application>Microsoft Office PowerPoint</Application>
  <PresentationFormat>On-screen Show (4:3)</PresentationFormat>
  <Paragraphs>197</Paragraphs>
  <Slides>21</Slides>
  <Notes>17</Notes>
  <HiddenSlides>1</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Ocean</vt:lpstr>
      <vt:lpstr>cross3</vt:lpstr>
      <vt:lpstr>A Cross-Centered Religion</vt:lpstr>
      <vt:lpstr>Centers On</vt:lpstr>
      <vt:lpstr>Value of the Church to God</vt:lpstr>
      <vt:lpstr>Value of the Church to you?</vt:lpstr>
      <vt:lpstr>Centers On</vt:lpstr>
      <vt:lpstr>Centers On</vt:lpstr>
      <vt:lpstr>Centers On</vt:lpstr>
      <vt:lpstr>When Early Christians Met to Partake of the Lord’s Supper…</vt:lpstr>
      <vt:lpstr>PowerPoint Presentation</vt:lpstr>
      <vt:lpstr>Centers On</vt:lpstr>
      <vt:lpstr>Hebrews 10:9, 10</vt:lpstr>
      <vt:lpstr>Hebrews 9:15-17</vt:lpstr>
      <vt:lpstr>Summary of Facts of the 1st </vt:lpstr>
      <vt:lpstr>Summary of Facts of the 1st </vt:lpstr>
      <vt:lpstr>Colossians 2:14-17</vt:lpstr>
      <vt:lpstr>A Church</vt:lpstr>
      <vt:lpstr>Centers On</vt:lpstr>
      <vt:lpstr>John 3:16</vt:lpstr>
      <vt:lpstr>Centers On</vt:lpstr>
      <vt:lpstr>Hebrews 9:27, 28</vt:lpstr>
      <vt:lpstr>Jesus Died on the Cross so WHO Could Be Saved?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Cross-Centered Religion</dc:title>
  <dc:creator>Preferred Customer</dc:creator>
  <cp:lastModifiedBy>Steven J. Wallace</cp:lastModifiedBy>
  <cp:revision>29</cp:revision>
  <dcterms:created xsi:type="dcterms:W3CDTF">2006-11-26T17:34:23Z</dcterms:created>
  <dcterms:modified xsi:type="dcterms:W3CDTF">2013-03-29T18:45:53Z</dcterms:modified>
</cp:coreProperties>
</file>